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10"/>
  </p:notesMasterIdLst>
  <p:sldIdLst>
    <p:sldId id="286" r:id="rId5"/>
    <p:sldId id="335" r:id="rId6"/>
    <p:sldId id="349" r:id="rId7"/>
    <p:sldId id="348" r:id="rId8"/>
    <p:sldId id="276" r:id="rId9"/>
  </p:sldIdLst>
  <p:sldSz cx="24382413" cy="13716000"/>
  <p:notesSz cx="6858000" cy="91440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939A"/>
    <a:srgbClr val="EB0017"/>
    <a:srgbClr val="000000"/>
    <a:srgbClr val="262836"/>
    <a:srgbClr val="007585"/>
    <a:srgbClr val="F25D0D"/>
    <a:srgbClr val="EA2537"/>
    <a:srgbClr val="D12258"/>
    <a:srgbClr val="A71B70"/>
    <a:srgbClr val="28B0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83"/>
    <p:restoredTop sz="94690"/>
  </p:normalViewPr>
  <p:slideViewPr>
    <p:cSldViewPr snapToGrid="0" snapToObjects="1">
      <p:cViewPr varScale="1">
        <p:scale>
          <a:sx n="32" d="100"/>
          <a:sy n="32" d="100"/>
        </p:scale>
        <p:origin x="192" y="32"/>
      </p:cViewPr>
      <p:guideLst/>
    </p:cSldViewPr>
  </p:slideViewPr>
  <p:notesTextViewPr>
    <p:cViewPr>
      <p:scale>
        <a:sx n="1" d="1"/>
        <a:sy n="1" d="1"/>
      </p:scale>
      <p:origin x="0" y="0"/>
    </p:cViewPr>
  </p:notesTextViewPr>
  <p:sorterViewPr>
    <p:cViewPr varScale="1">
      <p:scale>
        <a:sx n="1" d="1"/>
        <a:sy n="1" d="1"/>
      </p:scale>
      <p:origin x="0" y="-1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98D5-A3FE-0C4E-B933-B87520E8EF4C}" type="datetimeFigureOut">
              <a:rPr lang="en-GB" smtClean="0"/>
              <a:t>18/10/2023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F102A-BCD4-D14F-9CE7-7BB6C2F4C31B}" type="slidenum">
              <a:rPr lang="en-GB" smtClean="0"/>
              <a:t>‹#›</a:t>
            </a:fld>
            <a:endParaRPr lang="en-GB"/>
          </a:p>
        </p:txBody>
      </p:sp>
    </p:spTree>
    <p:extLst>
      <p:ext uri="{BB962C8B-B14F-4D97-AF65-F5344CB8AC3E}">
        <p14:creationId xmlns:p14="http://schemas.microsoft.com/office/powerpoint/2010/main" val="138916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1</a:t>
            </a:fld>
            <a:endParaRPr lang="en-GB" dirty="0"/>
          </a:p>
        </p:txBody>
      </p:sp>
    </p:spTree>
    <p:extLst>
      <p:ext uri="{BB962C8B-B14F-4D97-AF65-F5344CB8AC3E}">
        <p14:creationId xmlns:p14="http://schemas.microsoft.com/office/powerpoint/2010/main" val="70753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6AF102A-BCD4-D14F-9CE7-7BB6C2F4C31B}" type="slidenum">
              <a:rPr lang="en-GB" smtClean="0"/>
              <a:t>2</a:t>
            </a:fld>
            <a:endParaRPr lang="en-GB"/>
          </a:p>
        </p:txBody>
      </p:sp>
    </p:spTree>
    <p:extLst>
      <p:ext uri="{BB962C8B-B14F-4D97-AF65-F5344CB8AC3E}">
        <p14:creationId xmlns:p14="http://schemas.microsoft.com/office/powerpoint/2010/main" val="189037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6AF102A-BCD4-D14F-9CE7-7BB6C2F4C31B}" type="slidenum">
              <a:rPr lang="en-GB" smtClean="0"/>
              <a:t>3</a:t>
            </a:fld>
            <a:endParaRPr lang="en-GB"/>
          </a:p>
        </p:txBody>
      </p:sp>
    </p:spTree>
    <p:extLst>
      <p:ext uri="{BB962C8B-B14F-4D97-AF65-F5344CB8AC3E}">
        <p14:creationId xmlns:p14="http://schemas.microsoft.com/office/powerpoint/2010/main" val="197165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5</a:t>
            </a:fld>
            <a:endParaRPr lang="en-GB"/>
          </a:p>
        </p:txBody>
      </p:sp>
    </p:spTree>
    <p:extLst>
      <p:ext uri="{BB962C8B-B14F-4D97-AF65-F5344CB8AC3E}">
        <p14:creationId xmlns:p14="http://schemas.microsoft.com/office/powerpoint/2010/main" val="1790412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8380413" y="0"/>
            <a:ext cx="16002000" cy="13715107"/>
          </a:xfrm>
          <a:solidFill>
            <a:schemeClr val="bg1">
              <a:lumMod val="95000"/>
            </a:schemeClr>
          </a:solidFill>
        </p:spPr>
        <p:txBody>
          <a:bodyPr tIns="5577840"/>
          <a:lstStyle>
            <a:lvl1pPr algn="ctr">
              <a:defRPr b="0">
                <a:solidFill>
                  <a:schemeClr val="tx1"/>
                </a:solidFill>
              </a:defRPr>
            </a:lvl1pPr>
          </a:lstStyle>
          <a:p>
            <a:r>
              <a:rPr lang="en-US"/>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732915" y="12554568"/>
            <a:ext cx="6883909"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a:t>Legal Copy Helvetica Regular 8/9.6 AA Gray</a:t>
            </a:r>
            <a:endParaRPr lang="en-GB" dirty="0"/>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732916" y="3124200"/>
            <a:ext cx="6883910" cy="8803943"/>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bg1"/>
                </a:solidFill>
              </a:defRPr>
            </a:lvl1pPr>
            <a:lvl2pPr>
              <a:lnSpc>
                <a:spcPct val="100000"/>
              </a:lnSpc>
              <a:spcBef>
                <a:spcPts val="1000"/>
              </a:spcBef>
              <a:defRPr sz="4000">
                <a:solidFill>
                  <a:schemeClr val="bg1"/>
                </a:solidFill>
              </a:defRPr>
            </a:lvl2pPr>
            <a:lvl3pPr marL="0" indent="0">
              <a:lnSpc>
                <a:spcPct val="100000"/>
              </a:lnSpc>
              <a:spcBef>
                <a:spcPts val="4000"/>
              </a:spcBef>
              <a:spcAft>
                <a:spcPts val="1000"/>
              </a:spcAft>
              <a:buNone/>
              <a:defRPr sz="2400">
                <a:solidFill>
                  <a:schemeClr val="bg1"/>
                </a:solidFill>
              </a:defRPr>
            </a:lvl3pPr>
            <a:lvl4pPr marL="0" indent="0">
              <a:lnSpc>
                <a:spcPct val="100000"/>
              </a:lnSpc>
              <a:spcBef>
                <a:spcPts val="1000"/>
              </a:spcBef>
              <a:spcAft>
                <a:spcPts val="1000"/>
              </a:spcAft>
              <a:buNone/>
              <a:tabLst/>
              <a:defRPr>
                <a:solidFill>
                  <a:schemeClr val="bg1"/>
                </a:solidFill>
              </a:defRPr>
            </a:lvl4pPr>
            <a:lvl5pPr marL="0" indent="0">
              <a:lnSpc>
                <a:spcPct val="100000"/>
              </a:lnSpc>
              <a:spcBef>
                <a:spcPts val="1000"/>
              </a:spcBef>
              <a:spcAft>
                <a:spcPts val="1000"/>
              </a:spcAft>
              <a:buNone/>
              <a:tabLst/>
              <a:defRPr>
                <a:solidFill>
                  <a:schemeClr val="bg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7378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2293035" y="3124200"/>
            <a:ext cx="3796869" cy="4614325"/>
          </a:xfrm>
          <a:noFill/>
        </p:spPr>
        <p:txBody>
          <a:bodyPr/>
          <a:lstStyle>
            <a:lvl1pPr>
              <a:defRPr b="0"/>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64900" y="8003904"/>
            <a:ext cx="3812344" cy="2392363"/>
          </a:xfrm>
        </p:spPr>
        <p:txBody>
          <a:bodyPr/>
          <a:lstStyle>
            <a:lvl1pPr>
              <a:lnSpc>
                <a:spcPct val="100000"/>
              </a:lnSpc>
              <a:spcAft>
                <a:spcPts val="600"/>
              </a:spcAf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7620001" y="3124200"/>
            <a:ext cx="3796869" cy="4614325"/>
          </a:xfrm>
          <a:noFill/>
        </p:spPr>
        <p:txBody>
          <a:bodyPr/>
          <a:lstStyle>
            <a:lvl1pPr>
              <a:defRPr b="0"/>
            </a:lvl1pPr>
          </a:lstStyle>
          <a:p>
            <a:r>
              <a:rPr lang="en-US"/>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7596555"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12946967" y="3124200"/>
            <a:ext cx="3796869" cy="4614325"/>
          </a:xfrm>
          <a:noFill/>
        </p:spPr>
        <p:txBody>
          <a:bodyPr/>
          <a:lstStyle>
            <a:lvl1pPr>
              <a:defRPr b="0"/>
            </a:lvl1pPr>
          </a:lstStyle>
          <a:p>
            <a:r>
              <a:rPr lang="en-US"/>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12928210"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18273933" y="3124200"/>
            <a:ext cx="3796869" cy="4614325"/>
          </a:xfrm>
          <a:noFill/>
        </p:spPr>
        <p:txBody>
          <a:bodyPr/>
          <a:lstStyle>
            <a:lvl1pPr>
              <a:defRPr b="0"/>
            </a:lvl1pPr>
          </a:lstStyle>
          <a:p>
            <a:r>
              <a:rPr lang="en-US"/>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18245798"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233199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50832"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2049556"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740569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12761826" y="2945890"/>
            <a:ext cx="4214896" cy="1647824"/>
          </a:xfrm>
        </p:spPr>
        <p:txBody>
          <a:bodyPr anchor="t"/>
          <a:lstStyle>
            <a:lvl1pPr marL="0" indent="0" algn="ctr">
              <a:spcAft>
                <a:spcPts val="0"/>
              </a:spcAft>
              <a:buNone/>
              <a:defRPr sz="10000" b="0" i="0" spc="-100" baseline="0">
                <a:solidFill>
                  <a:schemeClr val="accent2"/>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1811796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7582488"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12914144"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18245799"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312402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62000" y="7006886"/>
            <a:ext cx="19048413" cy="1571225"/>
          </a:xfrm>
        </p:spPr>
        <p:txBody>
          <a:bodyPr anchor="t">
            <a:noAutofit/>
          </a:bodyPr>
          <a:lstStyle>
            <a:lvl1pPr algn="l">
              <a:lnSpc>
                <a:spcPct val="100000"/>
              </a:lnSpc>
              <a:defRPr sz="32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762000" y="1752600"/>
            <a:ext cx="19048413" cy="4956514"/>
          </a:xfrm>
        </p:spPr>
        <p:txBody>
          <a:bodyPr wrap="square" anchor="b" anchorCtr="0">
            <a:noAutofit/>
          </a:bodyPr>
          <a:lstStyle>
            <a:lvl1pPr marL="0" indent="0" algn="l">
              <a:lnSpc>
                <a:spcPct val="100000"/>
              </a:lnSpc>
              <a:spcAft>
                <a:spcPts val="0"/>
              </a:spcAft>
              <a:buNone/>
              <a:defRPr sz="8800" b="0" i="0">
                <a:solidFill>
                  <a:schemeClr val="tx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US" dirty="0"/>
              <a:t>Click to enter Callout</a:t>
            </a:r>
          </a:p>
        </p:txBody>
      </p:sp>
    </p:spTree>
    <p:extLst>
      <p:ext uri="{BB962C8B-B14F-4D97-AF65-F5344CB8AC3E}">
        <p14:creationId xmlns:p14="http://schemas.microsoft.com/office/powerpoint/2010/main" val="26286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21334412"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54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990679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12952413" y="3124200"/>
            <a:ext cx="1066641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79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991492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17545434" y="3124200"/>
            <a:ext cx="6073391"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5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60381" y="3121471"/>
            <a:ext cx="21372512" cy="461665"/>
          </a:xfrm>
        </p:spPr>
        <p:txBody>
          <a:bodyPr wrap="square">
            <a:spAutoFit/>
          </a:bodyPr>
          <a:lstStyle>
            <a:lvl1pPr marL="0" indent="0" algn="l">
              <a:spcAft>
                <a:spcPts val="0"/>
              </a:spcAft>
              <a:buNone/>
              <a:defRPr sz="3000" b="1"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126539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414591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21861868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4413" y="3123964"/>
            <a:ext cx="6096000" cy="88791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80104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2246313" y="936384"/>
            <a:ext cx="21801042" cy="800219"/>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19810615" y="4254845"/>
            <a:ext cx="3119882" cy="4889155"/>
          </a:xfrm>
        </p:spPr>
        <p:txBody>
          <a:bodyPr/>
          <a:lstStyle>
            <a:lvl1pPr marL="208800" indent="-208800">
              <a:lnSpc>
                <a:spcPct val="100000"/>
              </a:lnSpc>
              <a:spcAft>
                <a:spcPts val="500"/>
              </a:spcAft>
              <a:buFont typeface="+mj-lt"/>
              <a:buAutoNum type="arabicPeriod"/>
              <a:tabLst/>
              <a:defRPr sz="1000" b="0" i="0">
                <a:solidFill>
                  <a:schemeClr val="tx1"/>
                </a:solidFill>
                <a:latin typeface="Helvetica Now Text" panose="020B0504030202020204" pitchFamily="34" charset="77"/>
              </a:defRPr>
            </a:lvl1pPr>
            <a:lvl2pPr>
              <a:lnSpc>
                <a:spcPct val="100000"/>
              </a:lnSpc>
              <a:spcAft>
                <a:spcPts val="500"/>
              </a:spcAft>
              <a:defRPr sz="1000">
                <a:solidFill>
                  <a:schemeClr val="tx1"/>
                </a:solidFill>
              </a:defRPr>
            </a:lvl2pPr>
            <a:lvl3pPr marL="201613" indent="-201613">
              <a:lnSpc>
                <a:spcPct val="100000"/>
              </a:lnSpc>
              <a:spcAft>
                <a:spcPts val="500"/>
              </a:spcAft>
              <a:tabLst/>
              <a:defRPr sz="1000">
                <a:solidFill>
                  <a:schemeClr val="tx1"/>
                </a:solidFill>
              </a:defRPr>
            </a:lvl3pPr>
            <a:lvl4pPr marL="374650" indent="-165100">
              <a:lnSpc>
                <a:spcPct val="100000"/>
              </a:lnSpc>
              <a:spcAft>
                <a:spcPts val="500"/>
              </a:spcAft>
              <a:tabLst/>
              <a:defRPr sz="1000">
                <a:solidFill>
                  <a:schemeClr val="tx1"/>
                </a:solidFill>
              </a:defRPr>
            </a:lvl4pPr>
            <a:lvl5pPr marL="581025" indent="-203200">
              <a:lnSpc>
                <a:spcPct val="100000"/>
              </a:lnSpc>
              <a:spcAft>
                <a:spcPts val="500"/>
              </a:spcAft>
              <a:tabLst/>
              <a:defRPr sz="1000">
                <a:solidFill>
                  <a:schemeClr val="tx1"/>
                </a:solidFill>
              </a:defRPr>
            </a:lvl5pPr>
            <a:lvl6pPr marL="210312" indent="-210312">
              <a:buFont typeface="+mj-lt"/>
              <a:buAutoNum type="arabicPeriod"/>
              <a:defRPr sz="1000"/>
            </a:lvl6pPr>
            <a:lvl7pPr marL="210312" indent="-210312">
              <a:defRPr sz="1000"/>
            </a:lvl7pPr>
            <a:lvl8pPr marL="210312" indent="-210312">
              <a:defRPr sz="1000"/>
            </a:lvl8pPr>
            <a:lvl9pPr marL="210312" indent="-210312">
              <a:defRPr sz="1000"/>
            </a:lvl9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9848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b="0"/>
            </a:lvl1pPr>
          </a:lstStyle>
          <a:p>
            <a:r>
              <a:rPr lang="en-US"/>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239284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2284412" y="4328452"/>
            <a:ext cx="13712825" cy="5615648"/>
          </a:xfrm>
        </p:spPr>
        <p:txBody>
          <a:bodyPr/>
          <a:lstStyle>
            <a:lvl1pPr>
              <a:spcAft>
                <a:spcPts val="1800"/>
              </a:spcAft>
              <a:defRPr sz="5200" b="0" i="0">
                <a:solidFill>
                  <a:schemeClr val="tx1"/>
                </a:solidFill>
                <a:latin typeface="Helvetica Now Text" panose="020B0504030202020204" pitchFamily="34" charset="77"/>
              </a:defRPr>
            </a:lvl1pPr>
            <a:lvl2pPr>
              <a:lnSpc>
                <a:spcPct val="100000"/>
              </a:lnSpc>
              <a:defRPr sz="3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6344" y="3192779"/>
            <a:ext cx="800219" cy="800219"/>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spTree>
    <p:extLst>
      <p:ext uri="{BB962C8B-B14F-4D97-AF65-F5344CB8AC3E}">
        <p14:creationId xmlns:p14="http://schemas.microsoft.com/office/powerpoint/2010/main" val="399376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4413" y="3003061"/>
            <a:ext cx="91455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12191206" y="3003061"/>
            <a:ext cx="91836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2284413" y="4928452"/>
            <a:ext cx="9145587" cy="1647823"/>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12191205" y="4928452"/>
            <a:ext cx="9183687" cy="1647823"/>
          </a:xfrm>
        </p:spPr>
        <p:txBody>
          <a:bodyPr/>
          <a:lstStyle/>
          <a:p>
            <a:pPr lvl="1"/>
            <a:r>
              <a:rPr lang="en-US"/>
              <a:t>Click to add text</a:t>
            </a:r>
          </a:p>
        </p:txBody>
      </p:sp>
    </p:spTree>
    <p:extLst>
      <p:ext uri="{BB962C8B-B14F-4D97-AF65-F5344CB8AC3E}">
        <p14:creationId xmlns:p14="http://schemas.microsoft.com/office/powerpoint/2010/main" val="1955682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61264" y="3123964"/>
            <a:ext cx="469470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78506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1288944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2942481"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1824802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18287206"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12889444" y="9268638"/>
            <a:ext cx="3871381" cy="1647824"/>
          </a:xfrm>
        </p:spPr>
        <p:txBody>
          <a:bodyPr wrap="none" anchor="t"/>
          <a:lstStyle>
            <a:lvl1pPr marL="0" indent="0">
              <a:spcAft>
                <a:spcPts val="0"/>
              </a:spcAft>
              <a:buNone/>
              <a:defRPr sz="12000" b="0" i="0" spc="-1000" baseline="0">
                <a:solidFill>
                  <a:schemeClr val="accent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12942481"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18248024" y="9268638"/>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18287206"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12929040"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18260324"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12929040"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18260324"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2261264" y="3123964"/>
            <a:ext cx="917866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08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2263149"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2284413"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2263149"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2284413"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7587317"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7608581"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7587317"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7608581"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12911485"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12932749"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12911485"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12932749"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18235653"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18256917"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18235653"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18256917"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Tree>
    <p:extLst>
      <p:ext uri="{BB962C8B-B14F-4D97-AF65-F5344CB8AC3E}">
        <p14:creationId xmlns:p14="http://schemas.microsoft.com/office/powerpoint/2010/main" val="58979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2264900"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7633313"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12932569"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marL="1108075" indent="-239713">
              <a:lnSpc>
                <a:spcPct val="117000"/>
              </a:lnSpc>
              <a:spcAft>
                <a:spcPts val="26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19046825"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947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0"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9120125"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9226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1" y="3126481"/>
            <a:ext cx="13735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4688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0666414" y="0"/>
            <a:ext cx="13716000"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4" y="936384"/>
            <a:ext cx="7656511"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4" y="1686568"/>
            <a:ext cx="7656511"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2261761" y="3126481"/>
            <a:ext cx="6877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079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2270932" y="3115610"/>
            <a:ext cx="6109482" cy="345479"/>
          </a:xfrm>
        </p:spPr>
        <p:txBody>
          <a:bodyPr wrap="square">
            <a:spAutoFit/>
          </a:bodyPr>
          <a:lstStyle>
            <a:lvl1pPr marL="0">
              <a:lnSpc>
                <a:spcPct val="117000"/>
              </a:lnSpc>
              <a:spcAft>
                <a:spcPts val="1000"/>
              </a:spcAft>
              <a:defRPr sz="2000" b="0">
                <a:solidFill>
                  <a:schemeClr val="tx1"/>
                </a:solidFill>
              </a:defRPr>
            </a:lvl1pPr>
            <a:lvl2pPr marL="0">
              <a:lnSpc>
                <a:spcPct val="117000"/>
              </a:lnSpc>
              <a:spcAft>
                <a:spcPts val="1000"/>
              </a:spcAft>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1000"/>
              </a:spcAft>
              <a:buFont typeface="Arial" panose="020B0604020202020204" pitchFamily="34" charset="0"/>
              <a:buNone/>
              <a:tabLst/>
              <a:defRPr/>
            </a:lvl4pPr>
            <a:lvl5pPr marL="0" indent="0">
              <a:lnSpc>
                <a:spcPct val="117000"/>
              </a:lnSpc>
              <a:spcAft>
                <a:spcPts val="10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2270932" y="554909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2270932"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2270932"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6089558" y="5549094"/>
            <a:ext cx="3059893" cy="1425775"/>
          </a:xfrm>
        </p:spPr>
        <p:txBody>
          <a:bodyPr wrap="square">
            <a:spAutoFit/>
          </a:bodyPr>
          <a:lstStyle>
            <a:lvl1pPr marL="0">
              <a:lnSpc>
                <a:spcPct val="117000"/>
              </a:lnSpc>
              <a:spcBef>
                <a:spcPts val="8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6089558"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6089558"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9890712" y="3115610"/>
            <a:ext cx="6168815" cy="2197525"/>
          </a:xfrm>
        </p:spPr>
        <p:txBody>
          <a:bodyPr wrap="square">
            <a:spAutoFit/>
          </a:bodyPr>
          <a:lstStyle>
            <a:lvl1pPr marL="0">
              <a:lnSpc>
                <a:spcPct val="117000"/>
              </a:lnSpc>
              <a:spcBef>
                <a:spcPts val="0"/>
              </a:spcBef>
              <a:spcAft>
                <a:spcPts val="80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Bef>
                <a:spcPts val="1000"/>
              </a:spcBef>
              <a:spcAft>
                <a:spcPts val="500"/>
              </a:spcAft>
              <a:buFont typeface="Arial" panose="020B0604020202020204" pitchFamily="34" charset="0"/>
              <a:buNone/>
              <a:tabLst/>
              <a:defRPr sz="1000" b="1" i="0">
                <a:solidFill>
                  <a:schemeClr val="tx1"/>
                </a:solidFill>
                <a:latin typeface="Helvetica Now Text" panose="020B0504030202020204" pitchFamily="34" charset="77"/>
              </a:defRPr>
            </a:lvl3pPr>
            <a:lvl4pPr marL="0" indent="0">
              <a:lnSpc>
                <a:spcPct val="100000"/>
              </a:lnSpc>
              <a:spcAft>
                <a:spcPts val="500"/>
              </a:spcAft>
              <a:buFont typeface="Arial" panose="020B0604020202020204" pitchFamily="34" charset="0"/>
              <a:buNone/>
              <a:tabLst/>
              <a:defRPr sz="10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2246313" y="936384"/>
            <a:ext cx="21372512" cy="800219"/>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192562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001215" y="-893"/>
            <a:ext cx="12966486" cy="13715107"/>
          </a:xfrm>
          <a:prstGeom prst="rect">
            <a:avLst/>
          </a:prstGeom>
        </p:spPr>
      </p:pic>
    </p:spTree>
    <p:extLst>
      <p:ext uri="{BB962C8B-B14F-4D97-AF65-F5344CB8AC3E}">
        <p14:creationId xmlns:p14="http://schemas.microsoft.com/office/powerpoint/2010/main" val="226479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2297239"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7624826"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12952413"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18280000"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999620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1" y="0"/>
            <a:ext cx="24382413" cy="13716000"/>
          </a:xfrm>
          <a:solidFill>
            <a:srgbClr val="262836"/>
          </a:solidFill>
        </p:spPr>
        <p:txBody>
          <a:bodyPr tIns="548640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260358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2252459" y="2975248"/>
            <a:ext cx="10598568" cy="1384995"/>
          </a:xfrm>
        </p:spPr>
        <p:txBody>
          <a:bodyPr/>
          <a:lstStyle>
            <a:lvl1pPr>
              <a:defRPr sz="90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1483525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2268013" y="3122245"/>
            <a:ext cx="6112400" cy="7797800"/>
          </a:xfrm>
        </p:spPr>
        <p:txBody>
          <a:bodyPr/>
          <a:lstStyle>
            <a:lvl1pPr>
              <a:lnSpc>
                <a:spcPct val="115000"/>
              </a:lnSpc>
              <a:spcBef>
                <a:spcPts val="2500"/>
              </a:spcBef>
              <a:spcAft>
                <a:spcPts val="600"/>
              </a:spcAft>
              <a:defRPr sz="2000" b="1" i="0">
                <a:solidFill>
                  <a:schemeClr val="bg1"/>
                </a:solidFill>
                <a:latin typeface="Helvetica Now Text" panose="020B0504030202020204" pitchFamily="34" charset="77"/>
              </a:defRPr>
            </a:lvl1pPr>
            <a:lvl2pPr>
              <a:lnSpc>
                <a:spcPct val="100000"/>
              </a:lnSpc>
              <a:spcAft>
                <a:spcPts val="0"/>
              </a:spcAft>
              <a:defRPr sz="1800">
                <a:solidFill>
                  <a:schemeClr val="bg1"/>
                </a:solidFill>
              </a:defRPr>
            </a:lvl2pPr>
            <a:lvl3pPr marL="0" indent="0">
              <a:lnSpc>
                <a:spcPct val="115000"/>
              </a:lnSpc>
              <a:buNone/>
              <a:tabLst/>
              <a:defRPr sz="10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6740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10666413" y="0"/>
            <a:ext cx="13716000" cy="13715107"/>
          </a:xfrm>
          <a:solidFill>
            <a:schemeClr val="bg1">
              <a:lumMod val="95000"/>
            </a:schemeClr>
          </a:solidFill>
        </p:spPr>
        <p:txBody>
          <a:bodyPr tIns="5577840"/>
          <a:lstStyle>
            <a:lvl1pPr algn="ctr">
              <a:defRPr b="0"/>
            </a:lvl1pPr>
          </a:lstStyle>
          <a:p>
            <a:r>
              <a:rPr lang="en-US"/>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Tree>
    <p:extLst>
      <p:ext uri="{BB962C8B-B14F-4D97-AF65-F5344CB8AC3E}">
        <p14:creationId xmlns:p14="http://schemas.microsoft.com/office/powerpoint/2010/main" val="190733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0"/>
          <a:stretch/>
        </p:blipFill>
        <p:spPr>
          <a:xfrm>
            <a:off x="10666413" y="0"/>
            <a:ext cx="13716000" cy="13715107"/>
          </a:xfrm>
          <a:prstGeom prst="rect">
            <a:avLst/>
          </a:prstGeom>
        </p:spPr>
      </p:pic>
    </p:spTree>
    <p:extLst>
      <p:ext uri="{BB962C8B-B14F-4D97-AF65-F5344CB8AC3E}">
        <p14:creationId xmlns:p14="http://schemas.microsoft.com/office/powerpoint/2010/main" val="11452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82437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044825" y="-1"/>
            <a:ext cx="12966486" cy="13715107"/>
          </a:xfrm>
          <a:prstGeom prst="rect">
            <a:avLst/>
          </a:prstGeom>
        </p:spPr>
      </p:pic>
    </p:spTree>
    <p:extLst>
      <p:ext uri="{BB962C8B-B14F-4D97-AF65-F5344CB8AC3E}">
        <p14:creationId xmlns:p14="http://schemas.microsoft.com/office/powerpoint/2010/main" val="19584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9902825" y="0"/>
            <a:ext cx="14479588" cy="13715107"/>
          </a:xfrm>
          <a:noFill/>
        </p:spPr>
        <p:txBody>
          <a:bodyPr tIns="566928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21920" y="5141571"/>
            <a:ext cx="8409890" cy="1868998"/>
          </a:xfrm>
        </p:spPr>
        <p:txBody>
          <a:bodyPr anchor="t">
            <a:noAutofit/>
          </a:bodyPr>
          <a:lstStyle>
            <a:lvl1pPr algn="l">
              <a:lnSpc>
                <a:spcPct val="100000"/>
              </a:lnSpc>
              <a:defRPr sz="50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dirty="0"/>
              <a:t>Legal Copy Helvetica Regular 8/9.6 White</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465310" y="1049902"/>
            <a:ext cx="8569128" cy="4091669"/>
          </a:xfrm>
        </p:spPr>
        <p:txBody>
          <a:bodyPr wrap="square">
            <a:noAutofit/>
          </a:bodyPr>
          <a:lstStyle>
            <a:lvl1pPr marL="0" indent="0" algn="l">
              <a:spcAft>
                <a:spcPts val="0"/>
              </a:spcAft>
              <a:buNone/>
              <a:defRPr sz="30800" b="0" i="0">
                <a:solidFill>
                  <a:schemeClr val="accent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0</a:t>
            </a:r>
            <a:endParaRPr lang="en-US" dirty="0"/>
          </a:p>
        </p:txBody>
      </p:sp>
    </p:spTree>
    <p:extLst>
      <p:ext uri="{BB962C8B-B14F-4D97-AF65-F5344CB8AC3E}">
        <p14:creationId xmlns:p14="http://schemas.microsoft.com/office/powerpoint/2010/main" val="34211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bg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Black</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2269609"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7622052"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371629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6313" y="936384"/>
            <a:ext cx="21372512" cy="80021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2261263" y="3123964"/>
            <a:ext cx="21357562" cy="887914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817394" y="12522200"/>
            <a:ext cx="807577" cy="730250"/>
          </a:xfrm>
          <a:prstGeom prst="rect">
            <a:avLst/>
          </a:prstGeom>
        </p:spPr>
        <p:txBody>
          <a:bodyPr vert="horz" lIns="0" tIns="0" rIns="0" bIns="0" rtlCol="0" anchor="ctr">
            <a:noAutofit/>
          </a:bodyPr>
          <a:lstStyle>
            <a:lvl1pPr algn="r">
              <a:defRPr sz="16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58328" y="12483997"/>
            <a:ext cx="1265103" cy="478688"/>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5">
            <a:extLs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5">
            <a:extLs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5">
            <a:extLs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spTree>
    <p:extLst>
      <p:ext uri="{BB962C8B-B14F-4D97-AF65-F5344CB8AC3E}">
        <p14:creationId xmlns:p14="http://schemas.microsoft.com/office/powerpoint/2010/main" val="24246990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75" r:id="rId3"/>
    <p:sldLayoutId id="2147483747" r:id="rId4"/>
    <p:sldLayoutId id="2147483776" r:id="rId5"/>
    <p:sldLayoutId id="2147483748" r:id="rId6"/>
    <p:sldLayoutId id="2147483777" r:id="rId7"/>
    <p:sldLayoutId id="2147483749" r:id="rId8"/>
    <p:sldLayoutId id="2147483750" r:id="rId9"/>
    <p:sldLayoutId id="2147483751" r:id="rId10"/>
    <p:sldLayoutId id="2147483752" r:id="rId11"/>
    <p:sldLayoutId id="2147483774" r:id="rId12"/>
    <p:sldLayoutId id="2147483770" r:id="rId13"/>
    <p:sldLayoutId id="2147483771" r:id="rId14"/>
    <p:sldLayoutId id="214748377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73" r:id="rId31"/>
    <p:sldLayoutId id="2147483768" r:id="rId32"/>
    <p:sldLayoutId id="2147483769" r:id="rId33"/>
  </p:sldLayoutIdLst>
  <p:hf hdr="0" dt="0"/>
  <p:txStyles>
    <p:title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p:titleStyle>
    <p:body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userDrawn="1">
          <p15:clr>
            <a:srgbClr val="F26B43"/>
          </p15:clr>
        </p15:guide>
        <p15:guide id="104" pos="480" userDrawn="1">
          <p15:clr>
            <a:srgbClr val="F26B43"/>
          </p15:clr>
        </p15:guide>
        <p15:guide id="105" pos="959" userDrawn="1">
          <p15:clr>
            <a:srgbClr val="F26B43"/>
          </p15:clr>
        </p15:guide>
        <p15:guide id="106" pos="1439" userDrawn="1">
          <p15:clr>
            <a:srgbClr val="F26B43"/>
          </p15:clr>
        </p15:guide>
        <p15:guide id="107" pos="1917" userDrawn="1">
          <p15:clr>
            <a:srgbClr val="F26B43"/>
          </p15:clr>
        </p15:guide>
        <p15:guide id="108" pos="2398" userDrawn="1">
          <p15:clr>
            <a:srgbClr val="F26B43"/>
          </p15:clr>
        </p15:guide>
        <p15:guide id="109" pos="2877" userDrawn="1">
          <p15:clr>
            <a:srgbClr val="F26B43"/>
          </p15:clr>
        </p15:guide>
        <p15:guide id="110" pos="3358" userDrawn="1">
          <p15:clr>
            <a:srgbClr val="F26B43"/>
          </p15:clr>
        </p15:guide>
        <p15:guide id="111" pos="4317" userDrawn="1">
          <p15:clr>
            <a:srgbClr val="F26B43"/>
          </p15:clr>
        </p15:guide>
        <p15:guide id="112" pos="3839" userDrawn="1">
          <p15:clr>
            <a:srgbClr val="F26B43"/>
          </p15:clr>
        </p15:guide>
        <p15:guide id="113" pos="4798" userDrawn="1">
          <p15:clr>
            <a:srgbClr val="F26B43"/>
          </p15:clr>
        </p15:guide>
        <p15:guide id="114" pos="5279" userDrawn="1">
          <p15:clr>
            <a:srgbClr val="F26B43"/>
          </p15:clr>
        </p15:guide>
        <p15:guide id="115" pos="5757" userDrawn="1">
          <p15:clr>
            <a:srgbClr val="F26B43"/>
          </p15:clr>
        </p15:guide>
        <p15:guide id="116" pos="6238" userDrawn="1">
          <p15:clr>
            <a:srgbClr val="F26B43"/>
          </p15:clr>
        </p15:guide>
        <p15:guide id="117" pos="6719" userDrawn="1">
          <p15:clr>
            <a:srgbClr val="F26B43"/>
          </p15:clr>
        </p15:guide>
        <p15:guide id="118" pos="7197" userDrawn="1">
          <p15:clr>
            <a:srgbClr val="F26B43"/>
          </p15:clr>
        </p15:guide>
        <p15:guide id="119" pos="7678" userDrawn="1">
          <p15:clr>
            <a:srgbClr val="F26B43"/>
          </p15:clr>
        </p15:guide>
        <p15:guide id="120" pos="8159" userDrawn="1">
          <p15:clr>
            <a:srgbClr val="F26B43"/>
          </p15:clr>
        </p15:guide>
        <p15:guide id="121" pos="8637" userDrawn="1">
          <p15:clr>
            <a:srgbClr val="F26B43"/>
          </p15:clr>
        </p15:guide>
        <p15:guide id="122" pos="9118" userDrawn="1">
          <p15:clr>
            <a:srgbClr val="F26B43"/>
          </p15:clr>
        </p15:guide>
        <p15:guide id="123" pos="9599" userDrawn="1">
          <p15:clr>
            <a:srgbClr val="F26B43"/>
          </p15:clr>
        </p15:guide>
        <p15:guide id="124" pos="10077" userDrawn="1">
          <p15:clr>
            <a:srgbClr val="F26B43"/>
          </p15:clr>
        </p15:guide>
        <p15:guide id="125" pos="10558" userDrawn="1">
          <p15:clr>
            <a:srgbClr val="F26B43"/>
          </p15:clr>
        </p15:guide>
        <p15:guide id="126" pos="11037" userDrawn="1">
          <p15:clr>
            <a:srgbClr val="F26B43"/>
          </p15:clr>
        </p15:guide>
        <p15:guide id="127" pos="11517" userDrawn="1">
          <p15:clr>
            <a:srgbClr val="F26B43"/>
          </p15:clr>
        </p15:guide>
        <p15:guide id="128" pos="11998" userDrawn="1">
          <p15:clr>
            <a:srgbClr val="F26B43"/>
          </p15:clr>
        </p15:guide>
        <p15:guide id="129" pos="12479" userDrawn="1">
          <p15:clr>
            <a:srgbClr val="F26B43"/>
          </p15:clr>
        </p15:guide>
        <p15:guide id="130" pos="12957" userDrawn="1">
          <p15:clr>
            <a:srgbClr val="F26B43"/>
          </p15:clr>
        </p15:guide>
        <p15:guide id="131" pos="13438" userDrawn="1">
          <p15:clr>
            <a:srgbClr val="F26B43"/>
          </p15:clr>
        </p15:guide>
        <p15:guide id="132" pos="13919" userDrawn="1">
          <p15:clr>
            <a:srgbClr val="F26B43"/>
          </p15:clr>
        </p15:guide>
        <p15:guide id="133" pos="14397" userDrawn="1">
          <p15:clr>
            <a:srgbClr val="F26B43"/>
          </p15:clr>
        </p15:guide>
        <p15:guide id="134" pos="14878" userDrawn="1">
          <p15:clr>
            <a:srgbClr val="F26B43"/>
          </p15:clr>
        </p15:guide>
        <p15:guide id="135" orient="horz" pos="576" userDrawn="1">
          <p15:clr>
            <a:srgbClr val="F26B43"/>
          </p15:clr>
        </p15:guide>
        <p15:guide id="136" orient="horz" pos="8158" userDrawn="1">
          <p15:clr>
            <a:srgbClr val="F26B43"/>
          </p15:clr>
        </p15:guide>
        <p15:guide id="137" orient="horz" pos="1968" userDrawn="1">
          <p15:clr>
            <a:srgbClr val="F26B43"/>
          </p15:clr>
        </p15:guide>
        <p15:guide id="138"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https://aon.co.za/media/4tflfxcc/2023_healthcare-eb-privacy-notice.pdf" TargetMode="Externa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6ABE95-9A39-3D4C-A23F-A10B86F38DEF}"/>
              </a:ext>
            </a:extLst>
          </p:cNvPr>
          <p:cNvSpPr>
            <a:spLocks noGrp="1"/>
          </p:cNvSpPr>
          <p:nvPr>
            <p:ph type="body" sz="quarter" idx="16"/>
          </p:nvPr>
        </p:nvSpPr>
        <p:spPr>
          <a:xfrm>
            <a:off x="414866" y="3124201"/>
            <a:ext cx="7647497" cy="4210878"/>
          </a:xfrm>
        </p:spPr>
        <p:txBody>
          <a:bodyPr/>
          <a:lstStyle/>
          <a:p>
            <a:pPr>
              <a:lnSpc>
                <a:spcPct val="80000"/>
              </a:lnSpc>
            </a:pPr>
            <a:r>
              <a:rPr lang="en-US" sz="12000" dirty="0"/>
              <a:t>Kaelo Gap Cover</a:t>
            </a:r>
            <a:endParaRPr lang="en-GB" sz="12000" dirty="0"/>
          </a:p>
          <a:p>
            <a:pPr lvl="2"/>
            <a:r>
              <a:rPr lang="en-GB" dirty="0"/>
              <a:t>Alert</a:t>
            </a:r>
          </a:p>
        </p:txBody>
      </p:sp>
      <p:pic>
        <p:nvPicPr>
          <p:cNvPr id="15" name="Picture Placeholder 14" descr="A group of people in an office&#10;&#10;Description automatically generated with medium confidence">
            <a:extLst>
              <a:ext uri="{FF2B5EF4-FFF2-40B4-BE49-F238E27FC236}">
                <a16:creationId xmlns:a16="http://schemas.microsoft.com/office/drawing/2014/main" id="{16D35D7C-86D0-405B-97B3-672C03E7B82D}"/>
              </a:ext>
            </a:extLst>
          </p:cNvPr>
          <p:cNvPicPr>
            <a:picLocks noGrp="1" noChangeAspect="1"/>
          </p:cNvPicPr>
          <p:nvPr>
            <p:ph type="pic" sz="quarter" idx="13"/>
          </p:nvPr>
        </p:nvPicPr>
        <p:blipFill>
          <a:blip r:embed="rId3"/>
          <a:srcRect l="11174" r="11174"/>
          <a:stretch>
            <a:fillRect/>
          </a:stretch>
        </p:blipFill>
        <p:spPr/>
      </p:pic>
    </p:spTree>
    <p:extLst>
      <p:ext uri="{BB962C8B-B14F-4D97-AF65-F5344CB8AC3E}">
        <p14:creationId xmlns:p14="http://schemas.microsoft.com/office/powerpoint/2010/main" val="91554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95BF3F-DEE0-47F0-B0E0-995BED88DC5A}"/>
              </a:ext>
            </a:extLst>
          </p:cNvPr>
          <p:cNvSpPr/>
          <p:nvPr/>
        </p:nvSpPr>
        <p:spPr>
          <a:xfrm>
            <a:off x="21867813" y="0"/>
            <a:ext cx="2514600" cy="137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000" b="0" i="0" dirty="0">
              <a:solidFill>
                <a:schemeClr val="tx2"/>
              </a:solidFill>
              <a:latin typeface="Helvetica Now Text" panose="020B0504030202020204" pitchFamily="34" charset="77"/>
            </a:endParaRPr>
          </a:p>
        </p:txBody>
      </p:sp>
      <p:sp>
        <p:nvSpPr>
          <p:cNvPr id="2" name="Slide Number Placeholder 1">
            <a:extLst>
              <a:ext uri="{FF2B5EF4-FFF2-40B4-BE49-F238E27FC236}">
                <a16:creationId xmlns:a16="http://schemas.microsoft.com/office/drawing/2014/main" id="{ACB824FE-1860-9345-8CE9-D0DF4CE59BB4}"/>
              </a:ext>
            </a:extLst>
          </p:cNvPr>
          <p:cNvSpPr>
            <a:spLocks noGrp="1"/>
          </p:cNvSpPr>
          <p:nvPr>
            <p:ph type="sldNum" sz="quarter" idx="12"/>
          </p:nvPr>
        </p:nvSpPr>
        <p:spPr>
          <a:xfrm>
            <a:off x="22817394" y="12522200"/>
            <a:ext cx="807577" cy="730250"/>
          </a:xfrm>
        </p:spPr>
        <p:txBody>
          <a:bodyPr vert="horz" lIns="0" tIns="0" rIns="0" bIns="0" rtlCol="0" anchor="ctr">
            <a:normAutofit/>
          </a:bodyPr>
          <a:lstStyle/>
          <a:p>
            <a:pPr>
              <a:spcAft>
                <a:spcPts val="600"/>
              </a:spcAft>
            </a:pPr>
            <a:fld id="{91D568E7-61F5-D04E-995D-81EF41C01A2A}" type="slidenum">
              <a:rPr lang="en-GB" smtClean="0"/>
              <a:pPr>
                <a:spcAft>
                  <a:spcPts val="600"/>
                </a:spcAft>
              </a:pPr>
              <a:t>2</a:t>
            </a:fld>
            <a:endParaRPr lang="en-GB"/>
          </a:p>
        </p:txBody>
      </p:sp>
      <p:sp>
        <p:nvSpPr>
          <p:cNvPr id="4" name="Title 3">
            <a:extLst>
              <a:ext uri="{FF2B5EF4-FFF2-40B4-BE49-F238E27FC236}">
                <a16:creationId xmlns:a16="http://schemas.microsoft.com/office/drawing/2014/main" id="{CDE7C45A-669A-2645-9EAF-1A99DC1E6732}"/>
              </a:ext>
            </a:extLst>
          </p:cNvPr>
          <p:cNvSpPr>
            <a:spLocks noGrp="1"/>
          </p:cNvSpPr>
          <p:nvPr>
            <p:ph type="title"/>
          </p:nvPr>
        </p:nvSpPr>
        <p:spPr>
          <a:xfrm>
            <a:off x="1709531" y="1037881"/>
            <a:ext cx="21737845" cy="800219"/>
          </a:xfrm>
        </p:spPr>
        <p:txBody>
          <a:bodyPr vert="horz" wrap="square" lIns="0" tIns="0" rIns="0" bIns="0" rtlCol="0" anchor="t">
            <a:normAutofit/>
          </a:bodyPr>
          <a:lstStyle/>
          <a:p>
            <a:r>
              <a:rPr lang="en-US" dirty="0"/>
              <a:t>Kaelo Gap 2024 Benefits Changes</a:t>
            </a:r>
          </a:p>
        </p:txBody>
      </p:sp>
      <p:sp>
        <p:nvSpPr>
          <p:cNvPr id="18" name="TextBox 17">
            <a:extLst>
              <a:ext uri="{FF2B5EF4-FFF2-40B4-BE49-F238E27FC236}">
                <a16:creationId xmlns:a16="http://schemas.microsoft.com/office/drawing/2014/main" id="{8AA8F101-17DC-4015-A44C-622E3B432AC0}"/>
              </a:ext>
            </a:extLst>
          </p:cNvPr>
          <p:cNvSpPr txBox="1"/>
          <p:nvPr/>
        </p:nvSpPr>
        <p:spPr>
          <a:xfrm>
            <a:off x="1709531" y="2425575"/>
            <a:ext cx="16997570" cy="6642225"/>
          </a:xfrm>
          <a:prstGeom prst="rect">
            <a:avLst/>
          </a:prstGeom>
        </p:spPr>
        <p:txBody>
          <a:bodyPr vert="horz" lIns="0" tIns="0" rIns="0" bIns="0" rtlCol="0">
            <a:noAutofit/>
          </a:bodyPr>
          <a:lstStyle/>
          <a:p>
            <a:pPr lvl="0" defTabSz="914400"/>
            <a:r>
              <a:rPr lang="en-US" sz="2800" b="1" dirty="0">
                <a:solidFill>
                  <a:prstClr val="black"/>
                </a:solidFill>
                <a:latin typeface="Helvetica Now Text" panose="020B0504030202020204" pitchFamily="34" charset="0"/>
                <a:cs typeface="Arial" panose="020B0604020202020204" pitchFamily="34" charset="0"/>
              </a:rPr>
              <a:t>Kaelo Gap Cover </a:t>
            </a:r>
            <a:r>
              <a:rPr lang="en-US" sz="2800" dirty="0">
                <a:solidFill>
                  <a:prstClr val="black"/>
                </a:solidFill>
                <a:latin typeface="Helvetica Now Text" panose="020B0504030202020204" pitchFamily="34" charset="0"/>
                <a:cs typeface="Arial" panose="020B0604020202020204" pitchFamily="34" charset="0"/>
              </a:rPr>
              <a:t>– average weighted increase 6.97% for individuals. </a:t>
            </a:r>
            <a:r>
              <a:rPr lang="en-US" sz="2800" dirty="0">
                <a:solidFill>
                  <a:prstClr val="black"/>
                </a:solidFill>
                <a:highlight>
                  <a:srgbClr val="FFFF00"/>
                </a:highlight>
                <a:latin typeface="Helvetica Now Text" panose="020B0504030202020204" pitchFamily="34" charset="0"/>
                <a:cs typeface="Arial" panose="020B0604020202020204" pitchFamily="34" charset="0"/>
              </a:rPr>
              <a:t>Consultant to add Group Percentage Increase</a:t>
            </a:r>
            <a:endParaRPr lang="en-US" sz="2800" dirty="0">
              <a:solidFill>
                <a:prstClr val="black"/>
              </a:solidFill>
              <a:latin typeface="Helvetica Now Text" panose="020B0504030202020204" pitchFamily="34" charset="0"/>
              <a:cs typeface="Arial" panose="020B0604020202020204" pitchFamily="34" charset="0"/>
            </a:endParaRPr>
          </a:p>
          <a:p>
            <a:pPr lvl="0" defTabSz="914400"/>
            <a:r>
              <a:rPr lang="en-US" sz="2800" dirty="0">
                <a:solidFill>
                  <a:prstClr val="black"/>
                </a:solidFill>
                <a:latin typeface="Helvetica Now Text" panose="020B0504030202020204" pitchFamily="34" charset="0"/>
                <a:cs typeface="Arial" panose="020B0604020202020204" pitchFamily="34" charset="0"/>
              </a:rPr>
              <a:t> </a:t>
            </a:r>
          </a:p>
          <a:p>
            <a:pPr lvl="0" defTabSz="914400"/>
            <a:r>
              <a:rPr lang="en-US" sz="2800" b="1" dirty="0">
                <a:solidFill>
                  <a:prstClr val="black"/>
                </a:solidFill>
                <a:latin typeface="Helvetica Now Text" panose="020B0504030202020204" pitchFamily="34" charset="0"/>
                <a:cs typeface="Arial" panose="020B0604020202020204" pitchFamily="34" charset="0"/>
              </a:rPr>
              <a:t>Changes:</a:t>
            </a:r>
          </a:p>
          <a:p>
            <a:pPr marL="457200" lvl="0" indent="-457200" defTabSz="914400">
              <a:lnSpc>
                <a:spcPct val="150000"/>
              </a:lnSpc>
              <a:buFont typeface="Arial" panose="020B0604020202020204" pitchFamily="34" charset="0"/>
              <a:buChar char="•"/>
            </a:pPr>
            <a:r>
              <a:rPr lang="en-US" sz="2800" dirty="0">
                <a:solidFill>
                  <a:prstClr val="black"/>
                </a:solidFill>
                <a:latin typeface="Helvetica Now Text" panose="020B0504030202020204" pitchFamily="34" charset="0"/>
                <a:cs typeface="Arial" panose="020B0604020202020204" pitchFamily="34" charset="0"/>
              </a:rPr>
              <a:t>Policy overall annual limit increased to R198 660 </a:t>
            </a:r>
          </a:p>
          <a:p>
            <a:pPr marL="457200" lvl="0" indent="-457200" defTabSz="914400">
              <a:lnSpc>
                <a:spcPct val="150000"/>
              </a:lnSpc>
              <a:buFont typeface="Arial" panose="020B0604020202020204" pitchFamily="34" charset="0"/>
              <a:buChar char="•"/>
            </a:pPr>
            <a:r>
              <a:rPr lang="en-ZA" sz="2800" dirty="0">
                <a:solidFill>
                  <a:prstClr val="black"/>
                </a:solidFill>
                <a:latin typeface="Helvetica Now Text" panose="020B0504030202020204" pitchFamily="34" charset="0"/>
                <a:cs typeface="Arial" panose="020B0604020202020204" pitchFamily="34" charset="0"/>
              </a:rPr>
              <a:t>The name of the Kaelo Gap option has changed to Kaelo Gap Optima.</a:t>
            </a:r>
          </a:p>
          <a:p>
            <a:pPr marL="457200" lvl="0" indent="-457200" defTabSz="914400">
              <a:lnSpc>
                <a:spcPct val="150000"/>
              </a:lnSpc>
              <a:buFont typeface="Arial" panose="020B0604020202020204" pitchFamily="34" charset="0"/>
              <a:buChar char="•"/>
            </a:pPr>
            <a:r>
              <a:rPr lang="en-ZA" sz="2800" dirty="0">
                <a:solidFill>
                  <a:prstClr val="black"/>
                </a:solidFill>
                <a:latin typeface="Helvetica Now Text" panose="020B0504030202020204" pitchFamily="34" charset="0"/>
                <a:cs typeface="Arial" panose="020B0604020202020204" pitchFamily="34" charset="0"/>
              </a:rPr>
              <a:t>The tariff benefit for the Kaelo Gap Optima increased from 500% to 600%.</a:t>
            </a:r>
          </a:p>
          <a:p>
            <a:pPr marL="457200" lvl="0" indent="-457200" defTabSz="914400">
              <a:lnSpc>
                <a:spcPct val="150000"/>
              </a:lnSpc>
              <a:buFont typeface="Arial" panose="020B0604020202020204" pitchFamily="34" charset="0"/>
              <a:buChar char="•"/>
            </a:pPr>
            <a:endParaRPr lang="en-ZA" sz="2800" dirty="0">
              <a:solidFill>
                <a:prstClr val="black"/>
              </a:solidFill>
              <a:latin typeface="Helvetica Now Text" panose="020B0504030202020204" pitchFamily="34" charset="0"/>
              <a:cs typeface="Arial" panose="020B0604020202020204" pitchFamily="34" charset="0"/>
            </a:endParaRPr>
          </a:p>
          <a:p>
            <a:pPr lvl="0" defTabSz="914400">
              <a:lnSpc>
                <a:spcPct val="150000"/>
              </a:lnSpc>
            </a:pPr>
            <a:r>
              <a:rPr lang="en-ZA" sz="2800" b="1" dirty="0">
                <a:solidFill>
                  <a:prstClr val="black"/>
                </a:solidFill>
                <a:latin typeface="Helvetica Now Text" panose="020B0504030202020204" pitchFamily="34" charset="0"/>
                <a:cs typeface="Arial" panose="020B0604020202020204" pitchFamily="34" charset="0"/>
              </a:rPr>
              <a:t>New:</a:t>
            </a:r>
          </a:p>
          <a:p>
            <a:pPr marL="457200" lvl="0" indent="-457200" defTabSz="914400">
              <a:lnSpc>
                <a:spcPct val="150000"/>
              </a:lnSpc>
              <a:buFont typeface="Arial" panose="020B0604020202020204" pitchFamily="34" charset="0"/>
              <a:buChar char="•"/>
            </a:pPr>
            <a:r>
              <a:rPr lang="en-ZA" sz="2800" dirty="0">
                <a:solidFill>
                  <a:prstClr val="black"/>
                </a:solidFill>
                <a:latin typeface="Helvetica Now Text" panose="020B0504030202020204" pitchFamily="34" charset="0"/>
                <a:cs typeface="Arial" panose="020B0604020202020204" pitchFamily="34" charset="0"/>
              </a:rPr>
              <a:t>Oncology First time Diagnosis covered under the Core Benefits.</a:t>
            </a:r>
          </a:p>
          <a:p>
            <a:pPr lvl="0" defTabSz="914400">
              <a:lnSpc>
                <a:spcPct val="150000"/>
              </a:lnSpc>
            </a:pPr>
            <a:endParaRPr lang="en-ZA" sz="2800" dirty="0">
              <a:solidFill>
                <a:prstClr val="black"/>
              </a:solidFill>
              <a:latin typeface="Helvetica Now Text" panose="020B0504030202020204" pitchFamily="34" charset="0"/>
              <a:cs typeface="Arial" panose="020B0604020202020204" pitchFamily="34" charset="0"/>
            </a:endParaRPr>
          </a:p>
        </p:txBody>
      </p:sp>
    </p:spTree>
    <p:extLst>
      <p:ext uri="{BB962C8B-B14F-4D97-AF65-F5344CB8AC3E}">
        <p14:creationId xmlns:p14="http://schemas.microsoft.com/office/powerpoint/2010/main" val="257076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95BF3F-DEE0-47F0-B0E0-995BED88DC5A}"/>
              </a:ext>
            </a:extLst>
          </p:cNvPr>
          <p:cNvSpPr/>
          <p:nvPr/>
        </p:nvSpPr>
        <p:spPr>
          <a:xfrm>
            <a:off x="21963882" y="0"/>
            <a:ext cx="2514600" cy="137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000" b="0" i="0" dirty="0">
              <a:solidFill>
                <a:schemeClr val="tx2"/>
              </a:solidFill>
              <a:latin typeface="Helvetica Now Text" panose="020B0504030202020204" pitchFamily="34" charset="77"/>
            </a:endParaRPr>
          </a:p>
        </p:txBody>
      </p:sp>
      <p:sp>
        <p:nvSpPr>
          <p:cNvPr id="2" name="Slide Number Placeholder 1">
            <a:extLst>
              <a:ext uri="{FF2B5EF4-FFF2-40B4-BE49-F238E27FC236}">
                <a16:creationId xmlns:a16="http://schemas.microsoft.com/office/drawing/2014/main" id="{ACB824FE-1860-9345-8CE9-D0DF4CE59BB4}"/>
              </a:ext>
            </a:extLst>
          </p:cNvPr>
          <p:cNvSpPr>
            <a:spLocks noGrp="1"/>
          </p:cNvSpPr>
          <p:nvPr>
            <p:ph type="sldNum" sz="quarter" idx="12"/>
          </p:nvPr>
        </p:nvSpPr>
        <p:spPr>
          <a:xfrm>
            <a:off x="22817394" y="12522200"/>
            <a:ext cx="807577" cy="730250"/>
          </a:xfrm>
        </p:spPr>
        <p:txBody>
          <a:bodyPr vert="horz" lIns="0" tIns="0" rIns="0" bIns="0" rtlCol="0" anchor="ctr">
            <a:normAutofit/>
          </a:bodyPr>
          <a:lstStyle/>
          <a:p>
            <a:pPr>
              <a:spcAft>
                <a:spcPts val="600"/>
              </a:spcAft>
            </a:pPr>
            <a:fld id="{91D568E7-61F5-D04E-995D-81EF41C01A2A}" type="slidenum">
              <a:rPr lang="en-GB" smtClean="0"/>
              <a:pPr>
                <a:spcAft>
                  <a:spcPts val="600"/>
                </a:spcAft>
              </a:pPr>
              <a:t>3</a:t>
            </a:fld>
            <a:endParaRPr lang="en-GB"/>
          </a:p>
        </p:txBody>
      </p:sp>
      <p:sp>
        <p:nvSpPr>
          <p:cNvPr id="4" name="Title 3">
            <a:extLst>
              <a:ext uri="{FF2B5EF4-FFF2-40B4-BE49-F238E27FC236}">
                <a16:creationId xmlns:a16="http://schemas.microsoft.com/office/drawing/2014/main" id="{CDE7C45A-669A-2645-9EAF-1A99DC1E6732}"/>
              </a:ext>
            </a:extLst>
          </p:cNvPr>
          <p:cNvSpPr>
            <a:spLocks noGrp="1"/>
          </p:cNvSpPr>
          <p:nvPr>
            <p:ph type="title"/>
          </p:nvPr>
        </p:nvSpPr>
        <p:spPr>
          <a:xfrm>
            <a:off x="1729409" y="900525"/>
            <a:ext cx="21717966" cy="800219"/>
          </a:xfrm>
        </p:spPr>
        <p:txBody>
          <a:bodyPr vert="horz" wrap="square" lIns="0" tIns="0" rIns="0" bIns="0" rtlCol="0" anchor="t">
            <a:normAutofit/>
          </a:bodyPr>
          <a:lstStyle/>
          <a:p>
            <a:r>
              <a:rPr lang="en-US" dirty="0"/>
              <a:t>2024 Kaelo Gap Premiums – </a:t>
            </a:r>
            <a:r>
              <a:rPr lang="en-US" dirty="0">
                <a:highlight>
                  <a:srgbClr val="FFFF00"/>
                </a:highlight>
              </a:rPr>
              <a:t>Consultant to Group Rates</a:t>
            </a:r>
          </a:p>
        </p:txBody>
      </p:sp>
      <p:graphicFrame>
        <p:nvGraphicFramePr>
          <p:cNvPr id="5" name="Table 4">
            <a:extLst>
              <a:ext uri="{FF2B5EF4-FFF2-40B4-BE49-F238E27FC236}">
                <a16:creationId xmlns:a16="http://schemas.microsoft.com/office/drawing/2014/main" id="{52F13E2C-78E3-9F1B-D5EF-26DE6923FD16}"/>
              </a:ext>
            </a:extLst>
          </p:cNvPr>
          <p:cNvGraphicFramePr>
            <a:graphicFrameLocks noGrp="1"/>
          </p:cNvGraphicFramePr>
          <p:nvPr>
            <p:extLst>
              <p:ext uri="{D42A27DB-BD31-4B8C-83A1-F6EECF244321}">
                <p14:modId xmlns:p14="http://schemas.microsoft.com/office/powerpoint/2010/main" val="3928394780"/>
              </p:ext>
            </p:extLst>
          </p:nvPr>
        </p:nvGraphicFramePr>
        <p:xfrm>
          <a:off x="2430983" y="2352529"/>
          <a:ext cx="17810921" cy="4333216"/>
        </p:xfrm>
        <a:graphic>
          <a:graphicData uri="http://schemas.openxmlformats.org/drawingml/2006/table">
            <a:tbl>
              <a:tblPr/>
              <a:tblGrid>
                <a:gridCol w="5357971">
                  <a:extLst>
                    <a:ext uri="{9D8B030D-6E8A-4147-A177-3AD203B41FA5}">
                      <a16:colId xmlns:a16="http://schemas.microsoft.com/office/drawing/2014/main" val="3020007730"/>
                    </a:ext>
                  </a:extLst>
                </a:gridCol>
                <a:gridCol w="6508885">
                  <a:extLst>
                    <a:ext uri="{9D8B030D-6E8A-4147-A177-3AD203B41FA5}">
                      <a16:colId xmlns:a16="http://schemas.microsoft.com/office/drawing/2014/main" val="1709401120"/>
                    </a:ext>
                  </a:extLst>
                </a:gridCol>
                <a:gridCol w="5944065">
                  <a:extLst>
                    <a:ext uri="{9D8B030D-6E8A-4147-A177-3AD203B41FA5}">
                      <a16:colId xmlns:a16="http://schemas.microsoft.com/office/drawing/2014/main" val="4224851100"/>
                    </a:ext>
                  </a:extLst>
                </a:gridCol>
              </a:tblGrid>
              <a:tr h="838623">
                <a:tc gridSpan="3">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3200"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 </a:t>
                      </a:r>
                      <a:r>
                        <a:rPr lang="en-ZA" sz="3200" b="1"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Kaelo Gap Core</a:t>
                      </a:r>
                      <a:endParaRPr lang="en-ZA" sz="3200" b="1" i="0"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2939A"/>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50553632"/>
                  </a:ext>
                </a:extLst>
              </a:tr>
              <a:tr h="1281457">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300" u="none" strike="noStrike" dirty="0">
                          <a:effectLst/>
                          <a:latin typeface="Helvetica Now Text" panose="020B0504030202020204" pitchFamily="34" charset="0"/>
                          <a:ea typeface="Open Sans" panose="020B0606030504020204" pitchFamily="34" charset="0"/>
                          <a:cs typeface="Open Sans" panose="020B0606030504020204" pitchFamily="34" charset="0"/>
                        </a:rPr>
                        <a:t> </a:t>
                      </a:r>
                      <a:endParaRPr lang="en-ZA" sz="2300" b="0"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US" sz="2800" b="1"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Kaelo Gap Core – Incl. Lifestyle Benefits</a:t>
                      </a:r>
                      <a:endParaRPr lang="en-ZA" sz="2800" b="1" i="0"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2939A"/>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US" sz="2800" b="1"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Kaelo Gap Core – Excl. Lifestyle Benefits</a:t>
                      </a:r>
                      <a:endParaRPr lang="en-US" sz="2800" b="1" i="0"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2939A"/>
                    </a:solidFill>
                  </a:tcPr>
                </a:tc>
                <a:extLst>
                  <a:ext uri="{0D108BD9-81ED-4DB2-BD59-A6C34878D82A}">
                    <a16:rowId xmlns:a16="http://schemas.microsoft.com/office/drawing/2014/main" val="134255039"/>
                  </a:ext>
                </a:extLst>
              </a:tr>
              <a:tr h="517508">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a:t>
                      </a:r>
                      <a:endParaRPr lang="en-ZA" sz="2400" b="0"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800" b="1" u="none" strike="noStrike" dirty="0">
                          <a:effectLst/>
                          <a:latin typeface="Helvetica Now Text" panose="020B0504030202020204" pitchFamily="34" charset="0"/>
                          <a:ea typeface="Open Sans" panose="020B0606030504020204" pitchFamily="34" charset="0"/>
                          <a:cs typeface="Open Sans" panose="020B0606030504020204" pitchFamily="34" charset="0"/>
                        </a:rPr>
                        <a:t>2024</a:t>
                      </a:r>
                      <a:endParaRPr lang="en-ZA" sz="28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800" b="1" u="none" strike="noStrike" dirty="0">
                          <a:effectLst/>
                          <a:latin typeface="Helvetica Now Text" panose="020B0504030202020204" pitchFamily="34" charset="0"/>
                          <a:ea typeface="Open Sans" panose="020B0606030504020204" pitchFamily="34" charset="0"/>
                          <a:cs typeface="Open Sans" panose="020B0606030504020204" pitchFamily="34" charset="0"/>
                        </a:rPr>
                        <a:t>2024</a:t>
                      </a:r>
                      <a:endParaRPr lang="en-ZA" sz="28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09601755"/>
                  </a:ext>
                </a:extLst>
              </a:tr>
              <a:tr h="423907">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Single (Under 60)</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266.00 </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248.00 </a:t>
                      </a:r>
                      <a:endParaRPr lang="en-ZA" sz="2400" b="0"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3092344"/>
                  </a:ext>
                </a:extLst>
              </a:tr>
              <a:tr h="423907">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Family (Under 60)</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379.00 </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361.00 </a:t>
                      </a:r>
                      <a:endParaRPr lang="en-ZA" sz="2400" b="0"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6279717"/>
                  </a:ext>
                </a:extLst>
              </a:tr>
              <a:tr h="423907">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Single (Over 60)</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482.00 </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464.00 </a:t>
                      </a:r>
                      <a:endParaRPr lang="en-ZA" sz="2400" b="0"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3206486"/>
                  </a:ext>
                </a:extLst>
              </a:tr>
              <a:tr h="423907">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a:effectLst/>
                          <a:latin typeface="Helvetica Now Text" panose="020B0504030202020204" pitchFamily="34" charset="0"/>
                          <a:ea typeface="Open Sans" panose="020B0606030504020204" pitchFamily="34" charset="0"/>
                          <a:cs typeface="Open Sans" panose="020B0606030504020204" pitchFamily="34" charset="0"/>
                        </a:rPr>
                        <a:t>Family (Over 60)</a:t>
                      </a:r>
                      <a:endParaRPr lang="en-ZA" sz="2400" b="1" i="0" u="none" strike="noStrike">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688.00 </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828709" rtl="0" eaLnBrk="1" latinLnBrk="0" hangingPunct="1">
                        <a:defRPr sz="3600" kern="1200">
                          <a:solidFill>
                            <a:schemeClr val="dk1"/>
                          </a:solidFill>
                          <a:latin typeface="Open Sans"/>
                        </a:defRPr>
                      </a:lvl1pPr>
                      <a:lvl2pPr marL="914354" algn="l" defTabSz="1828709" rtl="0" eaLnBrk="1" latinLnBrk="0" hangingPunct="1">
                        <a:defRPr sz="3600" kern="1200">
                          <a:solidFill>
                            <a:schemeClr val="dk1"/>
                          </a:solidFill>
                          <a:latin typeface="Open Sans"/>
                        </a:defRPr>
                      </a:lvl2pPr>
                      <a:lvl3pPr marL="1828709" algn="l" defTabSz="1828709" rtl="0" eaLnBrk="1" latinLnBrk="0" hangingPunct="1">
                        <a:defRPr sz="3600" kern="1200">
                          <a:solidFill>
                            <a:schemeClr val="dk1"/>
                          </a:solidFill>
                          <a:latin typeface="Open Sans"/>
                        </a:defRPr>
                      </a:lvl3pPr>
                      <a:lvl4pPr marL="2743063" algn="l" defTabSz="1828709" rtl="0" eaLnBrk="1" latinLnBrk="0" hangingPunct="1">
                        <a:defRPr sz="3600" kern="1200">
                          <a:solidFill>
                            <a:schemeClr val="dk1"/>
                          </a:solidFill>
                          <a:latin typeface="Open Sans"/>
                        </a:defRPr>
                      </a:lvl4pPr>
                      <a:lvl5pPr marL="3657417" algn="l" defTabSz="1828709" rtl="0" eaLnBrk="1" latinLnBrk="0" hangingPunct="1">
                        <a:defRPr sz="3600" kern="1200">
                          <a:solidFill>
                            <a:schemeClr val="dk1"/>
                          </a:solidFill>
                          <a:latin typeface="Open Sans"/>
                        </a:defRPr>
                      </a:lvl5pPr>
                      <a:lvl6pPr marL="4571771" algn="l" defTabSz="1828709" rtl="0" eaLnBrk="1" latinLnBrk="0" hangingPunct="1">
                        <a:defRPr sz="3600" kern="1200">
                          <a:solidFill>
                            <a:schemeClr val="dk1"/>
                          </a:solidFill>
                          <a:latin typeface="Open Sans"/>
                        </a:defRPr>
                      </a:lvl6pPr>
                      <a:lvl7pPr marL="5486126" algn="l" defTabSz="1828709" rtl="0" eaLnBrk="1" latinLnBrk="0" hangingPunct="1">
                        <a:defRPr sz="3600" kern="1200">
                          <a:solidFill>
                            <a:schemeClr val="dk1"/>
                          </a:solidFill>
                          <a:latin typeface="Open Sans"/>
                        </a:defRPr>
                      </a:lvl7pPr>
                      <a:lvl8pPr marL="6400480" algn="l" defTabSz="1828709" rtl="0" eaLnBrk="1" latinLnBrk="0" hangingPunct="1">
                        <a:defRPr sz="3600" kern="1200">
                          <a:solidFill>
                            <a:schemeClr val="dk1"/>
                          </a:solidFill>
                          <a:latin typeface="Open Sans"/>
                        </a:defRPr>
                      </a:lvl8pPr>
                      <a:lvl9pPr marL="7314834" algn="l" defTabSz="1828709" rtl="0" eaLnBrk="1" latinLnBrk="0" hangingPunct="1">
                        <a:defRPr sz="3600" kern="1200">
                          <a:solidFill>
                            <a:schemeClr val="dk1"/>
                          </a:solidFill>
                          <a:latin typeface="Open Sans"/>
                        </a:defRPr>
                      </a:lvl9p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670.00 </a:t>
                      </a:r>
                      <a:endParaRPr lang="en-ZA" sz="2400" b="0"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6381998"/>
                  </a:ext>
                </a:extLst>
              </a:tr>
            </a:tbl>
          </a:graphicData>
        </a:graphic>
      </p:graphicFrame>
      <p:graphicFrame>
        <p:nvGraphicFramePr>
          <p:cNvPr id="6" name="Table 5">
            <a:extLst>
              <a:ext uri="{FF2B5EF4-FFF2-40B4-BE49-F238E27FC236}">
                <a16:creationId xmlns:a16="http://schemas.microsoft.com/office/drawing/2014/main" id="{9CB87349-A3BF-67AC-5416-BC5AE0EB52FD}"/>
              </a:ext>
            </a:extLst>
          </p:cNvPr>
          <p:cNvGraphicFramePr>
            <a:graphicFrameLocks noGrp="1"/>
          </p:cNvGraphicFramePr>
          <p:nvPr>
            <p:extLst>
              <p:ext uri="{D42A27DB-BD31-4B8C-83A1-F6EECF244321}">
                <p14:modId xmlns:p14="http://schemas.microsoft.com/office/powerpoint/2010/main" val="4230064039"/>
              </p:ext>
            </p:extLst>
          </p:nvPr>
        </p:nvGraphicFramePr>
        <p:xfrm>
          <a:off x="2430982" y="7108891"/>
          <a:ext cx="17810922" cy="4512115"/>
        </p:xfrm>
        <a:graphic>
          <a:graphicData uri="http://schemas.openxmlformats.org/drawingml/2006/table">
            <a:tbl>
              <a:tblPr>
                <a:tableStyleId>{5C22544A-7EE6-4342-B048-85BDC9FD1C3A}</a:tableStyleId>
              </a:tblPr>
              <a:tblGrid>
                <a:gridCol w="5325840">
                  <a:extLst>
                    <a:ext uri="{9D8B030D-6E8A-4147-A177-3AD203B41FA5}">
                      <a16:colId xmlns:a16="http://schemas.microsoft.com/office/drawing/2014/main" val="3020007730"/>
                    </a:ext>
                  </a:extLst>
                </a:gridCol>
                <a:gridCol w="6479624">
                  <a:extLst>
                    <a:ext uri="{9D8B030D-6E8A-4147-A177-3AD203B41FA5}">
                      <a16:colId xmlns:a16="http://schemas.microsoft.com/office/drawing/2014/main" val="1709401120"/>
                    </a:ext>
                  </a:extLst>
                </a:gridCol>
                <a:gridCol w="6005458">
                  <a:extLst>
                    <a:ext uri="{9D8B030D-6E8A-4147-A177-3AD203B41FA5}">
                      <a16:colId xmlns:a16="http://schemas.microsoft.com/office/drawing/2014/main" val="3878275881"/>
                    </a:ext>
                  </a:extLst>
                </a:gridCol>
              </a:tblGrid>
              <a:tr h="835403">
                <a:tc gridSpan="3">
                  <a:txBody>
                    <a:bodyPr/>
                    <a:lstStyle/>
                    <a:p>
                      <a:pPr algn="ctr" fontAlgn="b"/>
                      <a:r>
                        <a:rPr lang="en-ZA" sz="3200"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 </a:t>
                      </a:r>
                      <a:r>
                        <a:rPr lang="en-ZA" sz="3200" b="1"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Kaelo Gap Optima</a:t>
                      </a:r>
                      <a:endParaRPr lang="en-ZA" sz="3200" b="1" i="0"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939A"/>
                    </a:solidFill>
                  </a:tcPr>
                </a:tc>
                <a:tc hMerge="1">
                  <a:txBody>
                    <a:bodyPr/>
                    <a:lstStyle/>
                    <a:p>
                      <a:pPr algn="ctr" fontAlgn="b"/>
                      <a:endParaRPr lang="en-ZA" sz="18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D3"/>
                    </a:solidFill>
                  </a:tcPr>
                </a:tc>
                <a:tc hMerge="1">
                  <a:txBody>
                    <a:bodyPr/>
                    <a:lstStyle/>
                    <a:p>
                      <a:pPr algn="ctr" fontAlgn="b"/>
                      <a:endParaRPr lang="en-ZA" sz="18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D3"/>
                    </a:solidFill>
                  </a:tcPr>
                </a:tc>
                <a:extLst>
                  <a:ext uri="{0D108BD9-81ED-4DB2-BD59-A6C34878D82A}">
                    <a16:rowId xmlns:a16="http://schemas.microsoft.com/office/drawing/2014/main" val="3345865100"/>
                  </a:ext>
                </a:extLst>
              </a:tr>
              <a:tr h="1239463">
                <a:tc>
                  <a:txBody>
                    <a:bodyPr/>
                    <a:lstStyle/>
                    <a:p>
                      <a:pPr algn="ctr" fontAlgn="b"/>
                      <a:r>
                        <a:rPr lang="en-ZA" sz="1900" u="none" strike="noStrike" dirty="0">
                          <a:effectLst/>
                          <a:latin typeface="Helvetica Now Text" panose="020B0504030202020204" pitchFamily="34" charset="0"/>
                          <a:ea typeface="Open Sans" panose="020B0606030504020204" pitchFamily="34" charset="0"/>
                          <a:cs typeface="Open Sans" panose="020B0606030504020204" pitchFamily="34" charset="0"/>
                        </a:rPr>
                        <a:t> </a:t>
                      </a:r>
                      <a:endParaRPr lang="en-ZA" sz="1900" b="0"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800" b="1"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Kaelo Gap Optima: </a:t>
                      </a:r>
                    </a:p>
                    <a:p>
                      <a:pPr algn="ctr" fontAlgn="b"/>
                      <a:r>
                        <a:rPr lang="en-ZA" sz="2800" b="1"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Incl. Lifestyle Benefits</a:t>
                      </a:r>
                      <a:endParaRPr lang="en-ZA" sz="2800" b="1" i="0"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939A"/>
                    </a:solidFill>
                  </a:tcPr>
                </a:tc>
                <a:tc>
                  <a:txBody>
                    <a:bodyPr/>
                    <a:lstStyle/>
                    <a:p>
                      <a:pPr algn="ctr"/>
                      <a:r>
                        <a:rPr lang="en-ZA" sz="2800" b="1"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Kaelo Gap Optima:</a:t>
                      </a:r>
                    </a:p>
                    <a:p>
                      <a:pPr algn="ctr"/>
                      <a:r>
                        <a:rPr lang="en-ZA" sz="2800" b="1" u="none" strike="noStrike" dirty="0">
                          <a:solidFill>
                            <a:schemeClr val="bg1"/>
                          </a:solidFill>
                          <a:effectLst/>
                          <a:latin typeface="Helvetica Now Text" panose="020B0504030202020204" pitchFamily="34" charset="0"/>
                          <a:ea typeface="Open Sans" panose="020B0606030504020204" pitchFamily="34" charset="0"/>
                          <a:cs typeface="Open Sans" panose="020B0606030504020204" pitchFamily="34" charset="0"/>
                        </a:rPr>
                        <a:t>Excl. Lifestyle Benefits</a:t>
                      </a:r>
                      <a:endParaRPr lang="en-ZA" sz="2800" b="1" dirty="0">
                        <a:solidFill>
                          <a:schemeClr val="bg1"/>
                        </a:solidFill>
                        <a:latin typeface="Helvetica Now Text" panose="020B0504030202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939A"/>
                    </a:solidFill>
                  </a:tcPr>
                </a:tc>
                <a:extLst>
                  <a:ext uri="{0D108BD9-81ED-4DB2-BD59-A6C34878D82A}">
                    <a16:rowId xmlns:a16="http://schemas.microsoft.com/office/drawing/2014/main" val="3011840376"/>
                  </a:ext>
                </a:extLst>
              </a:tr>
              <a:tr h="620873">
                <a:tc>
                  <a:txBody>
                    <a:body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a:t>
                      </a:r>
                      <a:endParaRPr lang="en-ZA" sz="2400" b="0"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800" b="1" u="none" strike="noStrike" dirty="0">
                          <a:effectLst/>
                          <a:latin typeface="Helvetica Now Text" panose="020B0504030202020204" pitchFamily="34" charset="0"/>
                          <a:ea typeface="Open Sans" panose="020B0606030504020204" pitchFamily="34" charset="0"/>
                          <a:cs typeface="Open Sans" panose="020B0606030504020204" pitchFamily="34" charset="0"/>
                        </a:rPr>
                        <a:t>2024</a:t>
                      </a:r>
                      <a:endParaRPr lang="en-ZA" sz="28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2800" b="1" u="none" strike="noStrike" dirty="0">
                          <a:effectLst/>
                          <a:latin typeface="Helvetica Now Text" panose="020B0504030202020204" pitchFamily="34" charset="0"/>
                          <a:ea typeface="Open Sans" panose="020B0606030504020204" pitchFamily="34" charset="0"/>
                          <a:cs typeface="Open Sans" panose="020B0606030504020204" pitchFamily="34" charset="0"/>
                        </a:rPr>
                        <a:t>2024</a:t>
                      </a:r>
                      <a:endParaRPr lang="en-ZA" sz="2800" b="1" dirty="0">
                        <a:latin typeface="Helvetica Now Text" panose="020B0504030202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9248804"/>
                  </a:ext>
                </a:extLst>
              </a:tr>
              <a:tr h="454094">
                <a:tc>
                  <a:txBody>
                    <a:body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Single (Under 60)</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380.00 </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362.00 </a:t>
                      </a:r>
                      <a:endParaRPr lang="en-ZA" sz="2400" dirty="0">
                        <a:latin typeface="Helvetica Now Text" panose="020B0504030202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84322"/>
                  </a:ext>
                </a:extLst>
              </a:tr>
              <a:tr h="454094">
                <a:tc>
                  <a:txBody>
                    <a:body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Family (Under 60)</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542.00 </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524.00 </a:t>
                      </a:r>
                      <a:endParaRPr lang="en-ZA" sz="2400" dirty="0">
                        <a:latin typeface="Helvetica Now Text" panose="020B0504030202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4777682"/>
                  </a:ext>
                </a:extLst>
              </a:tr>
              <a:tr h="454094">
                <a:tc>
                  <a:txBody>
                    <a:body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Single (Over 60)</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689.00 </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671.00 </a:t>
                      </a:r>
                      <a:endParaRPr lang="en-ZA" sz="2400" dirty="0">
                        <a:latin typeface="Helvetica Now Text" panose="020B0504030202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480497"/>
                  </a:ext>
                </a:extLst>
              </a:tr>
              <a:tr h="454094">
                <a:tc>
                  <a:txBody>
                    <a:bodyPr/>
                    <a:lstStyle/>
                    <a:p>
                      <a:pPr algn="ctr" fontAlgn="b"/>
                      <a:r>
                        <a:rPr lang="en-ZA" sz="2400" u="none" strike="noStrike">
                          <a:effectLst/>
                          <a:latin typeface="Helvetica Now Text" panose="020B0504030202020204" pitchFamily="34" charset="0"/>
                          <a:ea typeface="Open Sans" panose="020B0606030504020204" pitchFamily="34" charset="0"/>
                          <a:cs typeface="Open Sans" panose="020B0606030504020204" pitchFamily="34" charset="0"/>
                        </a:rPr>
                        <a:t>Family (Over 60)</a:t>
                      </a:r>
                      <a:endParaRPr lang="en-ZA" sz="2400" b="1" i="0" u="none" strike="noStrike">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983.00 </a:t>
                      </a:r>
                      <a:endParaRPr lang="en-ZA" sz="2400" b="1" i="0" u="none" strike="noStrike" dirty="0">
                        <a:solidFill>
                          <a:srgbClr val="000000"/>
                        </a:solidFill>
                        <a:effectLst/>
                        <a:latin typeface="Helvetica Now Text" panose="020B0504030202020204" pitchFamily="34" charset="0"/>
                        <a:ea typeface="Open Sans" panose="020B0606030504020204" pitchFamily="34" charset="0"/>
                        <a:cs typeface="Open Sans" panose="020B0606030504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2400" u="none" strike="noStrike" dirty="0">
                          <a:effectLst/>
                          <a:latin typeface="Helvetica Now Text" panose="020B0504030202020204" pitchFamily="34" charset="0"/>
                          <a:ea typeface="Open Sans" panose="020B0606030504020204" pitchFamily="34" charset="0"/>
                          <a:cs typeface="Open Sans" panose="020B0606030504020204" pitchFamily="34" charset="0"/>
                        </a:rPr>
                        <a:t> R 965.00 </a:t>
                      </a:r>
                      <a:endParaRPr lang="en-ZA" sz="2400" dirty="0">
                        <a:latin typeface="Helvetica Now Text" panose="020B0504030202020204" pitchFamily="34" charset="0"/>
                      </a:endParaRPr>
                    </a:p>
                  </a:txBody>
                  <a:tcPr marL="5339" marR="5339" marT="5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1314835"/>
                  </a:ext>
                </a:extLst>
              </a:tr>
            </a:tbl>
          </a:graphicData>
        </a:graphic>
      </p:graphicFrame>
    </p:spTree>
    <p:extLst>
      <p:ext uri="{BB962C8B-B14F-4D97-AF65-F5344CB8AC3E}">
        <p14:creationId xmlns:p14="http://schemas.microsoft.com/office/powerpoint/2010/main" val="21846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8003EA-C2B0-4CDA-BFF8-470B145FE497}"/>
              </a:ext>
            </a:extLst>
          </p:cNvPr>
          <p:cNvSpPr>
            <a:spLocks noGrp="1"/>
          </p:cNvSpPr>
          <p:nvPr>
            <p:ph type="sldNum" sz="quarter" idx="12"/>
          </p:nvPr>
        </p:nvSpPr>
        <p:spPr/>
        <p:txBody>
          <a:bodyPr/>
          <a:lstStyle/>
          <a:p>
            <a:fld id="{91D568E7-61F5-D04E-995D-81EF41C01A2A}" type="slidenum">
              <a:rPr lang="en-GB" smtClean="0"/>
              <a:pPr/>
              <a:t>4</a:t>
            </a:fld>
            <a:endParaRPr lang="en-GB"/>
          </a:p>
        </p:txBody>
      </p:sp>
      <p:sp>
        <p:nvSpPr>
          <p:cNvPr id="4" name="Text Placeholder 3">
            <a:extLst>
              <a:ext uri="{FF2B5EF4-FFF2-40B4-BE49-F238E27FC236}">
                <a16:creationId xmlns:a16="http://schemas.microsoft.com/office/drawing/2014/main" id="{648BF495-6D6A-4C50-84BF-A502A440BB22}"/>
              </a:ext>
            </a:extLst>
          </p:cNvPr>
          <p:cNvSpPr>
            <a:spLocks noGrp="1"/>
          </p:cNvSpPr>
          <p:nvPr>
            <p:ph type="body" sz="quarter" idx="13"/>
          </p:nvPr>
        </p:nvSpPr>
        <p:spPr>
          <a:xfrm>
            <a:off x="2268013" y="2332536"/>
            <a:ext cx="9272824" cy="5956699"/>
          </a:xfrm>
        </p:spPr>
        <p:txBody>
          <a:bodyPr/>
          <a:lstStyle/>
          <a:p>
            <a:r>
              <a:rPr lang="en-US" sz="3200" dirty="0"/>
              <a:t>Contact  Aon</a:t>
            </a:r>
          </a:p>
          <a:p>
            <a:pPr lvl="0">
              <a:lnSpc>
                <a:spcPct val="100000"/>
              </a:lnSpc>
              <a:spcBef>
                <a:spcPts val="400"/>
              </a:spcBef>
              <a:spcAft>
                <a:spcPts val="400"/>
              </a:spcAft>
              <a:buClr>
                <a:srgbClr val="000000"/>
              </a:buClr>
            </a:pPr>
            <a:r>
              <a:rPr lang="en-ZA" sz="1600" b="1" dirty="0">
                <a:latin typeface="Helvetica Now Text" panose="020B0504030202020204" pitchFamily="34" charset="0"/>
                <a:cs typeface="Arial" panose="020B0604020202020204" pitchFamily="34" charset="0"/>
              </a:rPr>
              <a:t>Aon South Africa (Pty) Ltd</a:t>
            </a:r>
          </a:p>
          <a:p>
            <a:pPr lvl="0">
              <a:lnSpc>
                <a:spcPct val="100000"/>
              </a:lnSpc>
              <a:spcBef>
                <a:spcPts val="400"/>
              </a:spcBef>
              <a:spcAft>
                <a:spcPts val="400"/>
              </a:spcAft>
              <a:buClr>
                <a:srgbClr val="000000"/>
              </a:buClr>
            </a:pPr>
            <a:r>
              <a:rPr lang="en-ZA" sz="1600" dirty="0">
                <a:latin typeface="Helvetica Now Text" panose="020B0504030202020204" pitchFamily="34" charset="0"/>
                <a:cs typeface="Arial" panose="020B0604020202020204" pitchFamily="34" charset="0"/>
              </a:rPr>
              <a:t>The Place, 1 Sandton Drive, Sandhurst, 2196</a:t>
            </a:r>
          </a:p>
          <a:p>
            <a:pPr lvl="0">
              <a:lnSpc>
                <a:spcPct val="100000"/>
              </a:lnSpc>
              <a:spcBef>
                <a:spcPts val="400"/>
              </a:spcBef>
              <a:spcAft>
                <a:spcPts val="400"/>
              </a:spcAft>
              <a:buClr>
                <a:srgbClr val="000000"/>
              </a:buClr>
            </a:pPr>
            <a:r>
              <a:rPr lang="en-ZA" sz="1600" dirty="0">
                <a:latin typeface="Helvetica Now Text" panose="020B0504030202020204" pitchFamily="34" charset="0"/>
                <a:cs typeface="Arial" panose="020B0604020202020204" pitchFamily="34" charset="0"/>
              </a:rPr>
              <a:t>P O Box 78367, Sandton, 2146</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600"/>
              </a:spcBef>
              <a:buClr>
                <a:srgbClr val="000000"/>
              </a:buClr>
            </a:pPr>
            <a:r>
              <a:rPr lang="en-ZA" sz="1600" dirty="0">
                <a:latin typeface="Helvetica Now Text" panose="020B0504030202020204" pitchFamily="34" charset="0"/>
                <a:cs typeface="Arial" panose="020B0604020202020204" pitchFamily="34" charset="0"/>
              </a:rPr>
              <a:t>Tel: 0860 100 404</a:t>
            </a:r>
          </a:p>
          <a:p>
            <a:pPr lvl="0">
              <a:lnSpc>
                <a:spcPct val="100000"/>
              </a:lnSpc>
              <a:spcBef>
                <a:spcPts val="600"/>
              </a:spcBef>
              <a:buClr>
                <a:srgbClr val="000000"/>
              </a:buClr>
            </a:pPr>
            <a:r>
              <a:rPr lang="en-ZA" sz="1600" dirty="0">
                <a:latin typeface="Helvetica Now Text" panose="020B0504030202020204" pitchFamily="34" charset="0"/>
                <a:cs typeface="Arial" panose="020B0604020202020204" pitchFamily="34" charset="0"/>
              </a:rPr>
              <a:t>www.aon.co.za</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600"/>
              </a:spcBef>
              <a:buClr>
                <a:srgbClr val="000000"/>
              </a:buClr>
            </a:pPr>
            <a:r>
              <a:rPr lang="en-ZA" sz="1600" dirty="0">
                <a:latin typeface="Helvetica Now Text" panose="020B0504030202020204" pitchFamily="34" charset="0"/>
                <a:cs typeface="Arial" panose="020B0604020202020204" pitchFamily="34" charset="0"/>
              </a:rPr>
              <a:t>Facebook | Twitter  | LinkedIn</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0"/>
              </a:spcBef>
              <a:spcAft>
                <a:spcPts val="0"/>
              </a:spcAft>
              <a:buClr>
                <a:srgbClr val="000000"/>
              </a:buClr>
            </a:pPr>
            <a:r>
              <a:rPr lang="en-ZA" sz="1600" dirty="0">
                <a:latin typeface="Helvetica Now Text" panose="020B0504030202020204" pitchFamily="34" charset="0"/>
                <a:cs typeface="Arial" panose="020B0604020202020204" pitchFamily="34" charset="0"/>
              </a:rPr>
              <a:t>Aon South Africa Pty Ltd, an Authorised Financial Service Provider, FSP 20555</a:t>
            </a:r>
          </a:p>
          <a:p>
            <a:pPr lvl="0">
              <a:lnSpc>
                <a:spcPct val="100000"/>
              </a:lnSpc>
              <a:spcBef>
                <a:spcPts val="0"/>
              </a:spcBef>
              <a:spcAft>
                <a:spcPts val="0"/>
              </a:spcAft>
              <a:buClr>
                <a:srgbClr val="000000"/>
              </a:buClr>
            </a:pPr>
            <a:r>
              <a:rPr lang="en-ZA" sz="1600" dirty="0">
                <a:latin typeface="Helvetica Now Text" panose="020B0504030202020204" pitchFamily="34" charset="0"/>
                <a:cs typeface="Arial" panose="020B0604020202020204" pitchFamily="34" charset="0"/>
              </a:rPr>
              <a:t>Aon Limpopo Pty Ltd, an Authorised Financial Service Provider, FSP 12339</a:t>
            </a:r>
          </a:p>
          <a:p>
            <a:pPr>
              <a:lnSpc>
                <a:spcPct val="100000"/>
              </a:lnSpc>
              <a:spcBef>
                <a:spcPts val="600"/>
              </a:spcBef>
            </a:pPr>
            <a:endParaRPr lang="en-ZA" sz="1600" dirty="0">
              <a:latin typeface="Helvetica Now Text" panose="020B0504030202020204" pitchFamily="34" charset="0"/>
              <a:cs typeface="Arial" panose="020B0604020202020204" pitchFamily="34" charset="0"/>
            </a:endParaRPr>
          </a:p>
          <a:p>
            <a:pPr>
              <a:lnSpc>
                <a:spcPct val="100000"/>
              </a:lnSpc>
              <a:spcBef>
                <a:spcPts val="600"/>
              </a:spcBef>
            </a:pPr>
            <a:r>
              <a:rPr lang="en-US" sz="1600" dirty="0">
                <a:latin typeface="Helvetica Now Text" panose="020B0504030202020204" pitchFamily="34" charset="0"/>
                <a:cs typeface="Arial" panose="020B0604020202020204" pitchFamily="34" charset="0"/>
              </a:rPr>
              <a:t>Please click </a:t>
            </a:r>
            <a:r>
              <a:rPr lang="en-US" sz="1600" dirty="0">
                <a:latin typeface="Helvetica Now Text" panose="020B0504030202020204" pitchFamily="34" charset="0"/>
                <a:cs typeface="Arial" panose="020B0604020202020204" pitchFamily="34" charset="0"/>
                <a:hlinkClick r:id="rId2"/>
              </a:rPr>
              <a:t>here</a:t>
            </a:r>
            <a:r>
              <a:rPr lang="en-US" sz="1600" dirty="0">
                <a:latin typeface="Helvetica Now Text" panose="020B0504030202020204" pitchFamily="34" charset="0"/>
                <a:cs typeface="Arial" panose="020B0604020202020204" pitchFamily="34" charset="0"/>
              </a:rPr>
              <a:t> to view the Healthcare Privacy Notice for Aon South Africa (Pty) Ltd</a:t>
            </a:r>
            <a:endParaRPr lang="en-ZA" sz="1600" dirty="0">
              <a:latin typeface="Helvetica Now Text" panose="020B0504030202020204" pitchFamily="34" charset="0"/>
              <a:cs typeface="Arial" panose="020B0604020202020204" pitchFamily="34" charset="0"/>
            </a:endParaRPr>
          </a:p>
          <a:p>
            <a:endParaRPr lang="en-ZA" dirty="0"/>
          </a:p>
        </p:txBody>
      </p:sp>
      <p:sp>
        <p:nvSpPr>
          <p:cNvPr id="5" name="Rectangle 4">
            <a:extLst>
              <a:ext uri="{FF2B5EF4-FFF2-40B4-BE49-F238E27FC236}">
                <a16:creationId xmlns:a16="http://schemas.microsoft.com/office/drawing/2014/main" id="{F7C0772A-5381-46B9-BCAD-DBBA35ED0594}"/>
              </a:ext>
            </a:extLst>
          </p:cNvPr>
          <p:cNvSpPr/>
          <p:nvPr/>
        </p:nvSpPr>
        <p:spPr>
          <a:xfrm>
            <a:off x="2117338" y="8741894"/>
            <a:ext cx="18618846" cy="1815882"/>
          </a:xfrm>
          <a:prstGeom prst="rect">
            <a:avLst/>
          </a:prstGeom>
        </p:spPr>
        <p:txBody>
          <a:bodyPr wrap="square">
            <a:spAutoFit/>
          </a:bodyPr>
          <a:lstStyle/>
          <a:p>
            <a:r>
              <a:rPr lang="en-ZA" sz="1400" b="1" i="0" u="none" strike="noStrike" baseline="0" dirty="0">
                <a:solidFill>
                  <a:schemeClr val="bg1"/>
                </a:solidFill>
                <a:latin typeface="Helvetica Now Text" panose="020B0504030202020204" pitchFamily="34" charset="0"/>
              </a:rPr>
              <a:t>Disclaimer: </a:t>
            </a:r>
            <a:r>
              <a:rPr lang="en-GB" sz="1400" b="0" dirty="0">
                <a:solidFill>
                  <a:schemeClr val="bg1"/>
                </a:solidFill>
                <a:effectLst/>
                <a:latin typeface="Helvetica Now Text" panose="020B0504030202020204" pitchFamily="34" charset="0"/>
                <a:ea typeface="Arial" panose="020B0604020202020204" pitchFamily="34" charset="0"/>
                <a:cs typeface="Arial" panose="020B0604020202020204" pitchFamily="34" charset="0"/>
              </a:rPr>
              <a:t>The benefits and contributions are subject to approval by the Council for Medical </a:t>
            </a:r>
            <a:r>
              <a:rPr lang="en-GB" sz="1400" dirty="0">
                <a:solidFill>
                  <a:schemeClr val="bg1"/>
                </a:solidFill>
                <a:latin typeface="Helvetica Now Text" panose="020B0504030202020204" pitchFamily="34" charset="0"/>
                <a:ea typeface="Arial" panose="020B0604020202020204" pitchFamily="34" charset="0"/>
                <a:cs typeface="Arial" panose="020B0604020202020204" pitchFamily="34" charset="0"/>
              </a:rPr>
              <a:t>S</a:t>
            </a:r>
            <a:r>
              <a:rPr lang="en-GB" sz="1400" b="0" dirty="0">
                <a:solidFill>
                  <a:schemeClr val="bg1"/>
                </a:solidFill>
                <a:effectLst/>
                <a:latin typeface="Helvetica Now Text" panose="020B0504030202020204" pitchFamily="34" charset="0"/>
                <a:ea typeface="Arial" panose="020B0604020202020204" pitchFamily="34" charset="0"/>
                <a:cs typeface="Arial" panose="020B0604020202020204" pitchFamily="34" charset="0"/>
              </a:rPr>
              <a:t>chemes. </a:t>
            </a:r>
            <a:r>
              <a:rPr lang="en-GB" sz="1400" b="0" dirty="0">
                <a:solidFill>
                  <a:schemeClr val="bg1"/>
                </a:solidFill>
                <a:effectLst/>
                <a:latin typeface="Helvetica Now Text" panose="020B0504030202020204" pitchFamily="34" charset="0"/>
                <a:ea typeface="MS Mincho" panose="02020609040205080304" pitchFamily="49" charset="-128"/>
                <a:cs typeface="Arial" panose="020B0604020202020204" pitchFamily="34" charset="0"/>
              </a:rPr>
              <a:t>Although care is taken to represent the rates and benefits correctly, errors and omissions could occur. </a:t>
            </a:r>
            <a:r>
              <a:rPr lang="en-GB" sz="1400" b="0" dirty="0">
                <a:solidFill>
                  <a:schemeClr val="bg1"/>
                </a:solidFill>
                <a:effectLst/>
                <a:latin typeface="Helvetica Now Text" panose="020B0504030202020204" pitchFamily="34" charset="0"/>
                <a:ea typeface="Arial" panose="020B0604020202020204" pitchFamily="34" charset="0"/>
                <a:cs typeface="Arial" panose="020B0604020202020204" pitchFamily="34" charset="0"/>
              </a:rPr>
              <a:t>The benefits and contributions are subject to approval by the council for medical schemes. </a:t>
            </a:r>
            <a:r>
              <a:rPr lang="en-GB" sz="1400" b="0" dirty="0">
                <a:solidFill>
                  <a:schemeClr val="bg1"/>
                </a:solidFill>
                <a:effectLst/>
                <a:latin typeface="Helvetica Now Text" panose="020B0504030202020204" pitchFamily="34" charset="0"/>
                <a:ea typeface="MS Mincho" panose="02020609040205080304" pitchFamily="49" charset="-128"/>
                <a:cs typeface="Arial" panose="020B0604020202020204" pitchFamily="34" charset="0"/>
              </a:rPr>
              <a:t>Although care is taken to represent the rates and benefits correctly, errors and omissions could occur. In case of any conflict, the rules of the affected medical scheme prevail. Any decisions regarding your medical scheme portfolio should be made in conjunction with your Aon Employee Benefits consultant or manager. While Aon has taken reasonable steps to ensure that the information contained in this report is relevant, accurate and current, no warranties of any kind, whether express or implied, including but not limited to the accuracy, completeness, relevance, or fitness for a particular purpose are given and Aon expressly disclaims any liability for any loss or damage that may arise from the use of this report. This report is confidential and intended solely for the use of the individual or entity to whom it is addressed. If you received this report in error, you should not disseminate, distribute, or copy this report and you should notify Aon if you are not the intended recipient and destroy the report. The report is copyright of Aon SA (Pty) Ltd. You may not, except with our express written permission, distribute or commercially exploit the report. Aon hereby authorizes you to copy the report for non-commercial use within your organization.</a:t>
            </a:r>
            <a:endParaRPr lang="en-ZA" sz="1400" b="0" i="0" u="none" strike="noStrike" baseline="0" dirty="0">
              <a:solidFill>
                <a:schemeClr val="bg1"/>
              </a:solidFill>
              <a:latin typeface="Helvetica Now Text" panose="020B0504030202020204" pitchFamily="34" charset="0"/>
            </a:endParaRPr>
          </a:p>
        </p:txBody>
      </p:sp>
    </p:spTree>
    <p:extLst>
      <p:ext uri="{BB962C8B-B14F-4D97-AF65-F5344CB8AC3E}">
        <p14:creationId xmlns:p14="http://schemas.microsoft.com/office/powerpoint/2010/main" val="245312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C8DA5-1EF6-EF47-BBC8-7E41F4449DFC}"/>
              </a:ext>
            </a:extLst>
          </p:cNvPr>
          <p:cNvSpPr>
            <a:spLocks noGrp="1"/>
          </p:cNvSpPr>
          <p:nvPr>
            <p:ph type="sldNum" sz="quarter" idx="12"/>
          </p:nvPr>
        </p:nvSpPr>
        <p:spPr>
          <a:xfrm>
            <a:off x="22817394" y="12522200"/>
            <a:ext cx="807577" cy="730250"/>
          </a:xfrm>
        </p:spPr>
        <p:txBody>
          <a:bodyPr/>
          <a:lstStyle/>
          <a:p>
            <a:fld id="{91D568E7-61F5-D04E-995D-81EF41C01A2A}" type="slidenum">
              <a:rPr lang="en-GB" smtClean="0"/>
              <a:pPr/>
              <a:t>5</a:t>
            </a:fld>
            <a:endParaRPr lang="en-GB"/>
          </a:p>
        </p:txBody>
      </p:sp>
      <p:sp>
        <p:nvSpPr>
          <p:cNvPr id="10" name="Title 9">
            <a:extLst>
              <a:ext uri="{FF2B5EF4-FFF2-40B4-BE49-F238E27FC236}">
                <a16:creationId xmlns:a16="http://schemas.microsoft.com/office/drawing/2014/main" id="{D214C628-9CFC-9548-86B4-8C9F6F34559D}"/>
              </a:ext>
            </a:extLst>
          </p:cNvPr>
          <p:cNvSpPr>
            <a:spLocks noGrp="1"/>
          </p:cNvSpPr>
          <p:nvPr>
            <p:ph type="title"/>
          </p:nvPr>
        </p:nvSpPr>
        <p:spPr>
          <a:xfrm>
            <a:off x="2252459" y="2975248"/>
            <a:ext cx="10598568" cy="1384995"/>
          </a:xfrm>
        </p:spPr>
        <p:txBody>
          <a:bodyPr/>
          <a:lstStyle/>
          <a:p>
            <a:r>
              <a:rPr lang="en-GB" dirty="0"/>
              <a:t>Thank You</a:t>
            </a:r>
          </a:p>
        </p:txBody>
      </p:sp>
    </p:spTree>
    <p:extLst>
      <p:ext uri="{BB962C8B-B14F-4D97-AF65-F5344CB8AC3E}">
        <p14:creationId xmlns:p14="http://schemas.microsoft.com/office/powerpoint/2010/main" val="3328393031"/>
      </p:ext>
    </p:extLst>
  </p:cSld>
  <p:clrMapOvr>
    <a:masterClrMapping/>
  </p:clrMapOvr>
</p:sld>
</file>

<file path=ppt/theme/theme1.xml><?xml version="1.0" encoding="utf-8"?>
<a:theme xmlns:a="http://schemas.openxmlformats.org/drawingml/2006/main"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5B13E97BD02549B9801EF1D08E31A8" ma:contentTypeVersion="13" ma:contentTypeDescription="Create a new document." ma:contentTypeScope="" ma:versionID="0dc19adde441b77219bc23445e92226b">
  <xsd:schema xmlns:xsd="http://www.w3.org/2001/XMLSchema" xmlns:xs="http://www.w3.org/2001/XMLSchema" xmlns:p="http://schemas.microsoft.com/office/2006/metadata/properties" xmlns:ns2="dda24b63-c002-46c2-b8a5-f2329012e845" xmlns:ns3="6f970924-b915-492e-bfdb-ebbb49cca1e0" targetNamespace="http://schemas.microsoft.com/office/2006/metadata/properties" ma:root="true" ma:fieldsID="0c6be065e8f2e17c4bb043d5d94b36b6" ns2:_="" ns3:_="">
    <xsd:import namespace="dda24b63-c002-46c2-b8a5-f2329012e845"/>
    <xsd:import namespace="6f970924-b915-492e-bfdb-ebbb49cca1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24b63-c002-46c2-b8a5-f2329012e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970924-b915-492e-bfdb-ebbb49cca1e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6DC340-B0BC-4F20-8B5A-E7EDC4007479}">
  <ds:schemaRefs>
    <ds:schemaRef ds:uri="http://schemas.microsoft.com/sharepoint/v3/contenttype/forms"/>
  </ds:schemaRefs>
</ds:datastoreItem>
</file>

<file path=customXml/itemProps2.xml><?xml version="1.0" encoding="utf-8"?>
<ds:datastoreItem xmlns:ds="http://schemas.openxmlformats.org/officeDocument/2006/customXml" ds:itemID="{EBE34C3F-04AB-4A54-A470-4DA276BEB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24b63-c002-46c2-b8a5-f2329012e845"/>
    <ds:schemaRef ds:uri="6f970924-b915-492e-bfdb-ebbb49cca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363840-C1D5-4BB3-835B-ADDC36BC0151}">
  <ds:schemaRefs>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http://schemas.microsoft.com/office/2006/metadata/properties"/>
    <ds:schemaRef ds:uri="dda24b63-c002-46c2-b8a5-f2329012e845"/>
    <ds:schemaRef ds:uri="6f970924-b915-492e-bfdb-ebbb49cca1e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aon_ppt_16x9_2021_nov_24 (3)</Template>
  <TotalTime>2176</TotalTime>
  <Words>602</Words>
  <Application>Microsoft Office PowerPoint</Application>
  <PresentationFormat>Custom</PresentationFormat>
  <Paragraphs>77</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Helvetica Neue Condensed Bold</vt:lpstr>
      <vt:lpstr>Helvetica Now Text</vt:lpstr>
      <vt:lpstr>Helvetica Now Text Light</vt:lpstr>
      <vt:lpstr>System Font Regular</vt:lpstr>
      <vt:lpstr>Office Theme</vt:lpstr>
      <vt:lpstr>PowerPoint Presentation</vt:lpstr>
      <vt:lpstr>Kaelo Gap 2024 Benefits Changes</vt:lpstr>
      <vt:lpstr>2024 Kaelo Gap Premiums – Consultant to Group Rates</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Annake Pearce</dc:creator>
  <cp:keywords/>
  <dc:description/>
  <cp:lastModifiedBy>Annake Pearce</cp:lastModifiedBy>
  <cp:revision>60</cp:revision>
  <dcterms:created xsi:type="dcterms:W3CDTF">2022-02-01T12:34:58Z</dcterms:created>
  <dcterms:modified xsi:type="dcterms:W3CDTF">2023-10-18T13:20:41Z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0x010100585B13E97BD02549B9801EF1D08E31A8</vt:lpwstr>
  </property>
  <property fmtid="{D5CDD505-2E9C-101B-9397-08002B2CF9AE}" pid="3" name="TitusGUID">
    <vt:lpwstr>a65ce53d-200c-4236-9407-35b44b894041</vt:lpwstr>
  </property>
  <property fmtid="{D5CDD505-2E9C-101B-9397-08002B2CF9AE}" pid="4" name="AonClassification">
    <vt:lpwstr>ADC_class_200</vt:lpwstr>
  </property>
</Properties>
</file>