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9"/>
  </p:notesMasterIdLst>
  <p:sldIdLst>
    <p:sldId id="286" r:id="rId5"/>
    <p:sldId id="335" r:id="rId6"/>
    <p:sldId id="348" r:id="rId7"/>
    <p:sldId id="276" r:id="rId8"/>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939A"/>
    <a:srgbClr val="EB0017"/>
    <a:srgbClr val="000000"/>
    <a:srgbClr val="262836"/>
    <a:srgbClr val="007585"/>
    <a:srgbClr val="F25D0D"/>
    <a:srgbClr val="EA2537"/>
    <a:srgbClr val="D12258"/>
    <a:srgbClr val="A71B70"/>
    <a:srgbClr val="28B0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83"/>
    <p:restoredTop sz="94690"/>
  </p:normalViewPr>
  <p:slideViewPr>
    <p:cSldViewPr snapToGrid="0" snapToObjects="1">
      <p:cViewPr varScale="1">
        <p:scale>
          <a:sx n="51" d="100"/>
          <a:sy n="51" d="100"/>
        </p:scale>
        <p:origin x="180" y="312"/>
      </p:cViewPr>
      <p:guideLst/>
    </p:cSldViewPr>
  </p:slideViewPr>
  <p:notesTextViewPr>
    <p:cViewPr>
      <p:scale>
        <a:sx n="1" d="1"/>
        <a:sy n="1" d="1"/>
      </p:scale>
      <p:origin x="0" y="0"/>
    </p:cViewPr>
  </p:notesTextViewPr>
  <p:sorterViewPr>
    <p:cViewPr varScale="1">
      <p:scale>
        <a:sx n="1" d="1"/>
        <a:sy n="1" d="1"/>
      </p:scale>
      <p:origin x="0" y="-1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dirty="0"/>
          </a:p>
        </p:txBody>
      </p:sp>
    </p:spTree>
    <p:extLst>
      <p:ext uri="{BB962C8B-B14F-4D97-AF65-F5344CB8AC3E}">
        <p14:creationId xmlns:p14="http://schemas.microsoft.com/office/powerpoint/2010/main" val="70753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6AF102A-BCD4-D14F-9CE7-7BB6C2F4C31B}" type="slidenum">
              <a:rPr lang="en-GB" smtClean="0"/>
              <a:t>2</a:t>
            </a:fld>
            <a:endParaRPr lang="en-GB"/>
          </a:p>
        </p:txBody>
      </p:sp>
    </p:spTree>
    <p:extLst>
      <p:ext uri="{BB962C8B-B14F-4D97-AF65-F5344CB8AC3E}">
        <p14:creationId xmlns:p14="http://schemas.microsoft.com/office/powerpoint/2010/main" val="189037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4</a:t>
            </a:fld>
            <a:endParaRPr lang="en-GB"/>
          </a:p>
        </p:txBody>
      </p:sp>
    </p:spTree>
    <p:extLst>
      <p:ext uri="{BB962C8B-B14F-4D97-AF65-F5344CB8AC3E}">
        <p14:creationId xmlns:p14="http://schemas.microsoft.com/office/powerpoint/2010/main" val="1790412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8380413" y="0"/>
            <a:ext cx="16002000" cy="13715107"/>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a:t>Legal Copy Helvetica Regular 8/9.6 AA Gray</a:t>
            </a:r>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2293035" y="3124200"/>
            <a:ext cx="3796869" cy="4614325"/>
          </a:xfrm>
          <a:noFill/>
        </p:spPr>
        <p:txBody>
          <a:bodyPr/>
          <a:lstStyle>
            <a:lvl1pPr>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64900" y="8003904"/>
            <a:ext cx="3812344" cy="2392363"/>
          </a:xfrm>
        </p:spPr>
        <p:txBody>
          <a:bodyPr/>
          <a:lstStyle>
            <a:lvl1pPr>
              <a:lnSpc>
                <a:spcPct val="100000"/>
              </a:lnSpc>
              <a:spcAft>
                <a:spcPts val="600"/>
              </a:spcAf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7620001" y="3124200"/>
            <a:ext cx="3796869" cy="4614325"/>
          </a:xfrm>
          <a:noFill/>
        </p:spPr>
        <p:txBody>
          <a:bodyPr/>
          <a:lstStyle>
            <a:lvl1pPr>
              <a:defRPr b="0"/>
            </a:lvl1pPr>
          </a:lstStyle>
          <a:p>
            <a:r>
              <a:rPr lang="en-US"/>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7596555"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12946967" y="3124200"/>
            <a:ext cx="3796869" cy="4614325"/>
          </a:xfrm>
          <a:noFill/>
        </p:spPr>
        <p:txBody>
          <a:bodyPr/>
          <a:lstStyle>
            <a:lvl1pPr>
              <a:defRPr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12928210"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18273933" y="3124200"/>
            <a:ext cx="3796869" cy="4614325"/>
          </a:xfrm>
          <a:noFill/>
        </p:spPr>
        <p:txBody>
          <a:bodyPr/>
          <a:lstStyle>
            <a:lvl1pPr>
              <a:defRPr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18245798"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3319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50832"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2049556"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740569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12761826" y="2945890"/>
            <a:ext cx="4214896" cy="1647824"/>
          </a:xfrm>
        </p:spPr>
        <p:txBody>
          <a:bodyPr anchor="t"/>
          <a:lstStyle>
            <a:lvl1pPr marL="0" indent="0" algn="ctr">
              <a:spcAft>
                <a:spcPts val="0"/>
              </a:spcAft>
              <a:buNone/>
              <a:defRPr sz="10000" b="0" i="0" spc="-100" baseline="0">
                <a:solidFill>
                  <a:schemeClr val="accent2"/>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1811796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7582488"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12914144"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18245799"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31240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dirty="0"/>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54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79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991492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17545434" y="3124200"/>
            <a:ext cx="6073391"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1861868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4413" y="3123964"/>
            <a:ext cx="6096000" cy="88791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80104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2246313" y="936384"/>
            <a:ext cx="21801042" cy="800219"/>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19810615" y="4254845"/>
            <a:ext cx="3119882" cy="4889155"/>
          </a:xfrm>
        </p:spPr>
        <p:txBody>
          <a:bodyPr/>
          <a:lstStyle>
            <a:lvl1pPr marL="208800" indent="-208800">
              <a:lnSpc>
                <a:spcPct val="100000"/>
              </a:lnSpc>
              <a:spcAft>
                <a:spcPts val="500"/>
              </a:spcAft>
              <a:buFont typeface="+mj-lt"/>
              <a:buAutoNum type="arabicPeriod"/>
              <a:tabLst/>
              <a:defRPr sz="1000" b="0" i="0">
                <a:solidFill>
                  <a:schemeClr val="tx1"/>
                </a:solidFill>
                <a:latin typeface="Helvetica Now Text" panose="020B0504030202020204" pitchFamily="34" charset="77"/>
              </a:defRPr>
            </a:lvl1pPr>
            <a:lvl2pPr>
              <a:lnSpc>
                <a:spcPct val="100000"/>
              </a:lnSpc>
              <a:spcAft>
                <a:spcPts val="500"/>
              </a:spcAft>
              <a:defRPr sz="1000">
                <a:solidFill>
                  <a:schemeClr val="tx1"/>
                </a:solidFill>
              </a:defRPr>
            </a:lvl2pPr>
            <a:lvl3pPr marL="201613" indent="-201613">
              <a:lnSpc>
                <a:spcPct val="100000"/>
              </a:lnSpc>
              <a:spcAft>
                <a:spcPts val="500"/>
              </a:spcAft>
              <a:tabLst/>
              <a:defRPr sz="1000">
                <a:solidFill>
                  <a:schemeClr val="tx1"/>
                </a:solidFill>
              </a:defRPr>
            </a:lvl3pPr>
            <a:lvl4pPr marL="374650" indent="-165100">
              <a:lnSpc>
                <a:spcPct val="100000"/>
              </a:lnSpc>
              <a:spcAft>
                <a:spcPts val="500"/>
              </a:spcAft>
              <a:tabLst/>
              <a:defRPr sz="1000">
                <a:solidFill>
                  <a:schemeClr val="tx1"/>
                </a:solidFill>
              </a:defRPr>
            </a:lvl4pPr>
            <a:lvl5pPr marL="581025" indent="-203200">
              <a:lnSpc>
                <a:spcPct val="100000"/>
              </a:lnSpc>
              <a:spcAft>
                <a:spcPts val="500"/>
              </a:spcAft>
              <a:tabLst/>
              <a:defRPr sz="1000">
                <a:solidFill>
                  <a:schemeClr val="tx1"/>
                </a:solidFill>
              </a:defRPr>
            </a:lvl5pPr>
            <a:lvl6pPr marL="210312" indent="-210312">
              <a:buFont typeface="+mj-lt"/>
              <a:buAutoNum type="arabicPeriod"/>
              <a:defRPr sz="1000"/>
            </a:lvl6pPr>
            <a:lvl7pPr marL="210312" indent="-210312">
              <a:defRPr sz="1000"/>
            </a:lvl7pPr>
            <a:lvl8pPr marL="210312" indent="-210312">
              <a:defRPr sz="1000"/>
            </a:lvl8pPr>
            <a:lvl9pPr marL="210312" indent="-210312">
              <a:defRPr sz="10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984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b="0"/>
            </a:lvl1pPr>
          </a:lstStyle>
          <a:p>
            <a:r>
              <a:rPr lang="en-US"/>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239284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2284412" y="4328452"/>
            <a:ext cx="13712825" cy="5615648"/>
          </a:xfrm>
        </p:spPr>
        <p:txBody>
          <a:bodyPr/>
          <a:lstStyle>
            <a:lvl1pPr>
              <a:spcAft>
                <a:spcPts val="1800"/>
              </a:spcAft>
              <a:defRPr sz="5200" b="0" i="0">
                <a:solidFill>
                  <a:schemeClr val="tx1"/>
                </a:solidFill>
                <a:latin typeface="Helvetica Now Text" panose="020B0504030202020204" pitchFamily="34" charset="77"/>
              </a:defRPr>
            </a:lvl1pPr>
            <a:lvl2pPr>
              <a:lnSpc>
                <a:spcPct val="100000"/>
              </a:lnSpc>
              <a:defRPr sz="3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6344" y="3192779"/>
            <a:ext cx="800219" cy="800219"/>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spTree>
    <p:extLst>
      <p:ext uri="{BB962C8B-B14F-4D97-AF65-F5344CB8AC3E}">
        <p14:creationId xmlns:p14="http://schemas.microsoft.com/office/powerpoint/2010/main" val="39937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4413" y="3003061"/>
            <a:ext cx="91455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12191206"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2284413" y="4928452"/>
            <a:ext cx="9145587" cy="1647823"/>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12191205" y="4928452"/>
            <a:ext cx="9183687" cy="1647823"/>
          </a:xfrm>
        </p:spPr>
        <p:txBody>
          <a:bodyPr/>
          <a:lstStyle/>
          <a:p>
            <a:pPr lvl="1"/>
            <a:r>
              <a:rPr lang="en-US"/>
              <a:t>Click to add text</a:t>
            </a:r>
          </a:p>
        </p:txBody>
      </p:sp>
    </p:spTree>
    <p:extLst>
      <p:ext uri="{BB962C8B-B14F-4D97-AF65-F5344CB8AC3E}">
        <p14:creationId xmlns:p14="http://schemas.microsoft.com/office/powerpoint/2010/main" val="195568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1264" y="3123964"/>
            <a:ext cx="469470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7850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1288944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2942481"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1824802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18287206"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12889444" y="9268638"/>
            <a:ext cx="3871381" cy="1647824"/>
          </a:xfrm>
        </p:spPr>
        <p:txBody>
          <a:bodyPr wrap="none" anchor="t"/>
          <a:lstStyle>
            <a:lvl1pPr marL="0" indent="0">
              <a:spcAft>
                <a:spcPts val="0"/>
              </a:spcAft>
              <a:buNone/>
              <a:defRPr sz="12000" b="0" i="0" spc="-1000" baseline="0">
                <a:solidFill>
                  <a:schemeClr val="accent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12942481"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18248024" y="9268638"/>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18287206"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12929040"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18260324"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12929040"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18260324"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2261264" y="3123964"/>
            <a:ext cx="917866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08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2263149"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2284413"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2263149"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2284413"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7587317"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7608581"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7587317"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7608581"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12911485"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12932749"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12911485"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12932749"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18235653"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18256917"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18235653"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18256917"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Tree>
    <p:extLst>
      <p:ext uri="{BB962C8B-B14F-4D97-AF65-F5344CB8AC3E}">
        <p14:creationId xmlns:p14="http://schemas.microsoft.com/office/powerpoint/2010/main" val="5897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2264900"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7633313"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12932569"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marL="1108075" indent="-239713">
              <a:lnSpc>
                <a:spcPct val="117000"/>
              </a:lnSpc>
              <a:spcAft>
                <a:spcPts val="26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19046825"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47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0"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9120125"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922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1" y="3126481"/>
            <a:ext cx="13735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68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0666414" y="0"/>
            <a:ext cx="13716000"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4" y="936384"/>
            <a:ext cx="7656511"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4" y="1686568"/>
            <a:ext cx="7656511"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2261761" y="3126481"/>
            <a:ext cx="6877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079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2270932" y="3115610"/>
            <a:ext cx="6109482" cy="345479"/>
          </a:xfrm>
        </p:spPr>
        <p:txBody>
          <a:bodyPr wrap="square">
            <a:spAutoFit/>
          </a:bodyPr>
          <a:lstStyle>
            <a:lvl1pPr marL="0">
              <a:lnSpc>
                <a:spcPct val="117000"/>
              </a:lnSpc>
              <a:spcAft>
                <a:spcPts val="1000"/>
              </a:spcAft>
              <a:defRPr sz="2000" b="0">
                <a:solidFill>
                  <a:schemeClr val="tx1"/>
                </a:solidFill>
              </a:defRPr>
            </a:lvl1pPr>
            <a:lvl2pPr marL="0">
              <a:lnSpc>
                <a:spcPct val="117000"/>
              </a:lnSpc>
              <a:spcAft>
                <a:spcPts val="1000"/>
              </a:spcAft>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1000"/>
              </a:spcAft>
              <a:buFont typeface="Arial" panose="020B0604020202020204" pitchFamily="34" charset="0"/>
              <a:buNone/>
              <a:tabLst/>
              <a:defRPr/>
            </a:lvl4pPr>
            <a:lvl5pPr marL="0" indent="0">
              <a:lnSpc>
                <a:spcPct val="117000"/>
              </a:lnSpc>
              <a:spcAft>
                <a:spcPts val="10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2270932" y="554909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2270932"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2270932"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6089558" y="5549094"/>
            <a:ext cx="3059893" cy="1425775"/>
          </a:xfrm>
        </p:spPr>
        <p:txBody>
          <a:bodyPr wrap="square">
            <a:spAutoFit/>
          </a:bodyPr>
          <a:lstStyle>
            <a:lvl1pPr marL="0">
              <a:lnSpc>
                <a:spcPct val="117000"/>
              </a:lnSpc>
              <a:spcBef>
                <a:spcPts val="8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6089558"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6089558"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9890712" y="3115610"/>
            <a:ext cx="6168815" cy="2197525"/>
          </a:xfrm>
        </p:spPr>
        <p:txBody>
          <a:bodyPr wrap="square">
            <a:spAutoFit/>
          </a:bodyPr>
          <a:lstStyle>
            <a:lvl1pPr marL="0">
              <a:lnSpc>
                <a:spcPct val="117000"/>
              </a:lnSpc>
              <a:spcBef>
                <a:spcPts val="0"/>
              </a:spcBef>
              <a:spcAft>
                <a:spcPts val="80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Bef>
                <a:spcPts val="1000"/>
              </a:spcBef>
              <a:spcAft>
                <a:spcPts val="500"/>
              </a:spcAft>
              <a:buFont typeface="Arial" panose="020B0604020202020204" pitchFamily="34" charset="0"/>
              <a:buNone/>
              <a:tabLst/>
              <a:defRPr sz="1000" b="1" i="0">
                <a:solidFill>
                  <a:schemeClr val="tx1"/>
                </a:solidFill>
                <a:latin typeface="Helvetica Now Text" panose="020B0504030202020204" pitchFamily="34" charset="77"/>
              </a:defRPr>
            </a:lvl3pPr>
            <a:lvl4pPr marL="0" indent="0">
              <a:lnSpc>
                <a:spcPct val="100000"/>
              </a:lnSpc>
              <a:spcAft>
                <a:spcPts val="500"/>
              </a:spcAft>
              <a:buFont typeface="Arial" panose="020B0604020202020204" pitchFamily="34" charset="0"/>
              <a:buNone/>
              <a:tabLst/>
              <a:defRPr sz="10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2246313" y="936384"/>
            <a:ext cx="21372512" cy="800219"/>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19256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001215" y="-893"/>
            <a:ext cx="12966486" cy="13715107"/>
          </a:xfrm>
          <a:prstGeom prst="rect">
            <a:avLst/>
          </a:prstGeom>
        </p:spPr>
      </p:pic>
    </p:spTree>
    <p:extLst>
      <p:ext uri="{BB962C8B-B14F-4D97-AF65-F5344CB8AC3E}">
        <p14:creationId xmlns:p14="http://schemas.microsoft.com/office/powerpoint/2010/main" val="226479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2297239"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7624826"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12952413"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18280000"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99962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1" y="0"/>
            <a:ext cx="24382413" cy="13716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260358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48352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2268013" y="3122245"/>
            <a:ext cx="6112400" cy="7797800"/>
          </a:xfrm>
        </p:spPr>
        <p:txBody>
          <a:bodyPr/>
          <a:lstStyle>
            <a:lvl1pPr>
              <a:lnSpc>
                <a:spcPct val="115000"/>
              </a:lnSpc>
              <a:spcBef>
                <a:spcPts val="2500"/>
              </a:spcBef>
              <a:spcAft>
                <a:spcPts val="600"/>
              </a:spcAft>
              <a:defRPr sz="2000" b="1" i="0">
                <a:solidFill>
                  <a:schemeClr val="bg1"/>
                </a:solidFill>
                <a:latin typeface="Helvetica Now Text" panose="020B0504030202020204" pitchFamily="34" charset="77"/>
              </a:defRPr>
            </a:lvl1pPr>
            <a:lvl2pPr>
              <a:lnSpc>
                <a:spcPct val="100000"/>
              </a:lnSpc>
              <a:spcAft>
                <a:spcPts val="0"/>
              </a:spcAft>
              <a:defRPr sz="1800">
                <a:solidFill>
                  <a:schemeClr val="bg1"/>
                </a:solidFill>
              </a:defRPr>
            </a:lvl2pPr>
            <a:lvl3pPr marL="0" indent="0">
              <a:lnSpc>
                <a:spcPct val="115000"/>
              </a:lnSpc>
              <a:buNone/>
              <a:tabLst/>
              <a:defRPr sz="10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74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10666413" y="0"/>
            <a:ext cx="13716000" cy="13715107"/>
          </a:xfrm>
          <a:solidFill>
            <a:schemeClr val="bg1">
              <a:lumMod val="95000"/>
            </a:schemeClr>
          </a:solidFill>
        </p:spPr>
        <p:txBody>
          <a:bodyPr tIns="5577840"/>
          <a:lstStyle>
            <a:lvl1pPr algn="ctr">
              <a:defRPr b="0"/>
            </a:lvl1pPr>
          </a:lstStyle>
          <a:p>
            <a:r>
              <a:rPr lang="en-US"/>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Tree>
    <p:extLst>
      <p:ext uri="{BB962C8B-B14F-4D97-AF65-F5344CB8AC3E}">
        <p14:creationId xmlns:p14="http://schemas.microsoft.com/office/powerpoint/2010/main" val="19073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10666413" y="0"/>
            <a:ext cx="13716000" cy="13715107"/>
          </a:xfrm>
          <a:prstGeom prst="rect">
            <a:avLst/>
          </a:prstGeom>
        </p:spPr>
      </p:pic>
    </p:spTree>
    <p:extLst>
      <p:ext uri="{BB962C8B-B14F-4D97-AF65-F5344CB8AC3E}">
        <p14:creationId xmlns:p14="http://schemas.microsoft.com/office/powerpoint/2010/main" val="1145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82437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044825" y="-1"/>
            <a:ext cx="12966486" cy="13715107"/>
          </a:xfrm>
          <a:prstGeom prst="rect">
            <a:avLst/>
          </a:prstGeom>
        </p:spPr>
      </p:pic>
    </p:spTree>
    <p:extLst>
      <p:ext uri="{BB962C8B-B14F-4D97-AF65-F5344CB8AC3E}">
        <p14:creationId xmlns:p14="http://schemas.microsoft.com/office/powerpoint/2010/main" val="19584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9902825" y="0"/>
            <a:ext cx="14479588" cy="13715107"/>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21920" y="5141571"/>
            <a:ext cx="8409890" cy="1868998"/>
          </a:xfrm>
        </p:spPr>
        <p:txBody>
          <a:bodyPr anchor="t">
            <a:noAutofit/>
          </a:bodyPr>
          <a:lstStyle>
            <a:lvl1pPr algn="l">
              <a:lnSpc>
                <a:spcPct val="100000"/>
              </a:lnSpc>
              <a:defRPr sz="50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White</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465310" y="1049902"/>
            <a:ext cx="8569128" cy="4091669"/>
          </a:xfrm>
        </p:spPr>
        <p:txBody>
          <a:bodyPr wrap="square">
            <a:noAutofit/>
          </a:bodyPr>
          <a:lstStyle>
            <a:lvl1pPr marL="0" indent="0" algn="l">
              <a:spcAft>
                <a:spcPts val="0"/>
              </a:spcAft>
              <a:buNone/>
              <a:defRPr sz="30800" b="0" i="0">
                <a:solidFill>
                  <a:schemeClr val="accent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0</a:t>
            </a:r>
            <a:endParaRPr lang="en-US" dirty="0"/>
          </a:p>
        </p:txBody>
      </p:sp>
    </p:spTree>
    <p:extLst>
      <p:ext uri="{BB962C8B-B14F-4D97-AF65-F5344CB8AC3E}">
        <p14:creationId xmlns:p14="http://schemas.microsoft.com/office/powerpoint/2010/main" val="3421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bg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2269609"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7622052"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3716290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58328" y="12483997"/>
            <a:ext cx="1265103" cy="478688"/>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5" r:id="rId3"/>
    <p:sldLayoutId id="2147483747" r:id="rId4"/>
    <p:sldLayoutId id="2147483776" r:id="rId5"/>
    <p:sldLayoutId id="2147483748" r:id="rId6"/>
    <p:sldLayoutId id="2147483777" r:id="rId7"/>
    <p:sldLayoutId id="2147483749" r:id="rId8"/>
    <p:sldLayoutId id="2147483750" r:id="rId9"/>
    <p:sldLayoutId id="2147483751" r:id="rId10"/>
    <p:sldLayoutId id="2147483752" r:id="rId11"/>
    <p:sldLayoutId id="2147483774" r:id="rId12"/>
    <p:sldLayoutId id="2147483770" r:id="rId13"/>
    <p:sldLayoutId id="2147483771" r:id="rId14"/>
    <p:sldLayoutId id="214748377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73" r:id="rId31"/>
    <p:sldLayoutId id="2147483768" r:id="rId32"/>
    <p:sldLayoutId id="2147483769" r:id="rId33"/>
  </p:sldLayoutIdLst>
  <p:hf hd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owerforms.docusign.net/4ad3b31d-f07a-4f6a-9cfa-459aebb54bcb?env=na2&amp;acct=2b18d1d9-cb63-4a68-a191-c6d735547f20&amp;accountId=2b18d1d9-cb63-4a68-a191-c6d735547f20"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aon.co.za/media/4tflfxcc/2023_healthcare-eb-privacy-notice.pdf" TargetMode="Externa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a:xfrm>
            <a:off x="414866" y="3124201"/>
            <a:ext cx="7647497" cy="4210878"/>
          </a:xfrm>
        </p:spPr>
        <p:txBody>
          <a:bodyPr/>
          <a:lstStyle/>
          <a:p>
            <a:pPr>
              <a:lnSpc>
                <a:spcPct val="80000"/>
              </a:lnSpc>
            </a:pPr>
            <a:r>
              <a:rPr lang="en-US" sz="12000" dirty="0"/>
              <a:t>Kaelo Gap Cover</a:t>
            </a:r>
            <a:endParaRPr lang="en-GB" sz="12000" dirty="0"/>
          </a:p>
          <a:p>
            <a:pPr lvl="2"/>
            <a:r>
              <a:rPr lang="en-GB" dirty="0"/>
              <a:t>Alert</a:t>
            </a:r>
          </a:p>
        </p:txBody>
      </p:sp>
      <p:pic>
        <p:nvPicPr>
          <p:cNvPr id="15" name="Picture Placeholder 14" descr="A group of people in an office&#10;&#10;Description automatically generated with medium confidence">
            <a:extLst>
              <a:ext uri="{FF2B5EF4-FFF2-40B4-BE49-F238E27FC236}">
                <a16:creationId xmlns:a16="http://schemas.microsoft.com/office/drawing/2014/main" id="{16D35D7C-86D0-405B-97B3-672C03E7B82D}"/>
              </a:ext>
            </a:extLst>
          </p:cNvPr>
          <p:cNvPicPr>
            <a:picLocks noGrp="1" noChangeAspect="1"/>
          </p:cNvPicPr>
          <p:nvPr>
            <p:ph type="pic" sz="quarter" idx="13"/>
          </p:nvPr>
        </p:nvPicPr>
        <p:blipFill>
          <a:blip r:embed="rId3"/>
          <a:srcRect l="11174" r="11174"/>
          <a:stretch>
            <a:fillRect/>
          </a:stretch>
        </p:blipFill>
        <p:spPr/>
      </p:pic>
    </p:spTree>
    <p:extLst>
      <p:ext uri="{BB962C8B-B14F-4D97-AF65-F5344CB8AC3E}">
        <p14:creationId xmlns:p14="http://schemas.microsoft.com/office/powerpoint/2010/main" val="91554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95BF3F-DEE0-47F0-B0E0-995BED88DC5A}"/>
              </a:ext>
            </a:extLst>
          </p:cNvPr>
          <p:cNvSpPr/>
          <p:nvPr/>
        </p:nvSpPr>
        <p:spPr>
          <a:xfrm>
            <a:off x="21867813" y="0"/>
            <a:ext cx="2514600" cy="137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00" b="0" i="0" dirty="0">
              <a:solidFill>
                <a:schemeClr val="tx2"/>
              </a:solidFill>
              <a:latin typeface="Helvetica Now Text" panose="020B0504030202020204" pitchFamily="34" charset="77"/>
            </a:endParaRPr>
          </a:p>
        </p:txBody>
      </p:sp>
      <p:sp>
        <p:nvSpPr>
          <p:cNvPr id="2" name="Slide Number Placeholder 1">
            <a:extLst>
              <a:ext uri="{FF2B5EF4-FFF2-40B4-BE49-F238E27FC236}">
                <a16:creationId xmlns:a16="http://schemas.microsoft.com/office/drawing/2014/main" id="{ACB824FE-1860-9345-8CE9-D0DF4CE59BB4}"/>
              </a:ext>
            </a:extLst>
          </p:cNvPr>
          <p:cNvSpPr>
            <a:spLocks noGrp="1"/>
          </p:cNvSpPr>
          <p:nvPr>
            <p:ph type="sldNum" sz="quarter" idx="12"/>
          </p:nvPr>
        </p:nvSpPr>
        <p:spPr>
          <a:xfrm>
            <a:off x="22817394" y="12522200"/>
            <a:ext cx="807577" cy="730250"/>
          </a:xfrm>
        </p:spPr>
        <p:txBody>
          <a:bodyPr vert="horz" lIns="0" tIns="0" rIns="0" bIns="0" rtlCol="0" anchor="ctr">
            <a:normAutofit/>
          </a:bodyPr>
          <a:lstStyle/>
          <a:p>
            <a:pPr>
              <a:spcAft>
                <a:spcPts val="600"/>
              </a:spcAft>
            </a:pPr>
            <a:fld id="{91D568E7-61F5-D04E-995D-81EF41C01A2A}" type="slidenum">
              <a:rPr lang="en-GB" smtClean="0"/>
              <a:pPr>
                <a:spcAft>
                  <a:spcPts val="600"/>
                </a:spcAft>
              </a:pPr>
              <a:t>2</a:t>
            </a:fld>
            <a:endParaRPr lang="en-GB"/>
          </a:p>
        </p:txBody>
      </p:sp>
      <p:sp>
        <p:nvSpPr>
          <p:cNvPr id="4" name="Title 3">
            <a:extLst>
              <a:ext uri="{FF2B5EF4-FFF2-40B4-BE49-F238E27FC236}">
                <a16:creationId xmlns:a16="http://schemas.microsoft.com/office/drawing/2014/main" id="{CDE7C45A-669A-2645-9EAF-1A99DC1E6732}"/>
              </a:ext>
            </a:extLst>
          </p:cNvPr>
          <p:cNvSpPr>
            <a:spLocks noGrp="1"/>
          </p:cNvSpPr>
          <p:nvPr>
            <p:ph type="title"/>
          </p:nvPr>
        </p:nvSpPr>
        <p:spPr>
          <a:xfrm>
            <a:off x="1709531" y="1037881"/>
            <a:ext cx="21737845" cy="800219"/>
          </a:xfrm>
        </p:spPr>
        <p:txBody>
          <a:bodyPr vert="horz" wrap="square" lIns="0" tIns="0" rIns="0" bIns="0" rtlCol="0" anchor="t">
            <a:normAutofit/>
          </a:bodyPr>
          <a:lstStyle/>
          <a:p>
            <a:r>
              <a:rPr lang="en-US" dirty="0"/>
              <a:t>Kaelo Gap 2024 Benefits Changes</a:t>
            </a:r>
          </a:p>
        </p:txBody>
      </p:sp>
      <p:sp>
        <p:nvSpPr>
          <p:cNvPr id="18" name="TextBox 17">
            <a:extLst>
              <a:ext uri="{FF2B5EF4-FFF2-40B4-BE49-F238E27FC236}">
                <a16:creationId xmlns:a16="http://schemas.microsoft.com/office/drawing/2014/main" id="{8AA8F101-17DC-4015-A44C-622E3B432AC0}"/>
              </a:ext>
            </a:extLst>
          </p:cNvPr>
          <p:cNvSpPr txBox="1"/>
          <p:nvPr/>
        </p:nvSpPr>
        <p:spPr>
          <a:xfrm>
            <a:off x="1709531" y="2425575"/>
            <a:ext cx="16997570" cy="6642225"/>
          </a:xfrm>
          <a:prstGeom prst="rect">
            <a:avLst/>
          </a:prstGeom>
        </p:spPr>
        <p:txBody>
          <a:bodyPr vert="horz" lIns="0" tIns="0" rIns="0" bIns="0" rtlCol="0">
            <a:noAutofit/>
          </a:bodyPr>
          <a:lstStyle/>
          <a:p>
            <a:pPr lvl="0" defTabSz="914400"/>
            <a:r>
              <a:rPr lang="en-US" sz="2800" b="1" dirty="0">
                <a:solidFill>
                  <a:prstClr val="black"/>
                </a:solidFill>
                <a:latin typeface="Helvetica Now Text" panose="020B0504030202020204" pitchFamily="34" charset="0"/>
                <a:cs typeface="Arial" panose="020B0604020202020204" pitchFamily="34" charset="0"/>
              </a:rPr>
              <a:t>Kaelo Gap Cover </a:t>
            </a:r>
            <a:r>
              <a:rPr lang="en-US" sz="2800" dirty="0">
                <a:solidFill>
                  <a:prstClr val="black"/>
                </a:solidFill>
                <a:latin typeface="Helvetica Now Text" panose="020B0504030202020204" pitchFamily="34" charset="0"/>
                <a:cs typeface="Arial" panose="020B0604020202020204" pitchFamily="34" charset="0"/>
              </a:rPr>
              <a:t>– average weighted increase 6.97% for individuals. </a:t>
            </a:r>
          </a:p>
          <a:p>
            <a:pPr lvl="0" defTabSz="914400"/>
            <a:endParaRPr lang="en-US" sz="2800" dirty="0">
              <a:solidFill>
                <a:prstClr val="black"/>
              </a:solidFill>
              <a:latin typeface="Helvetica Now Text" panose="020B0504030202020204" pitchFamily="34" charset="0"/>
              <a:cs typeface="Arial" panose="020B0604020202020204" pitchFamily="34" charset="0"/>
            </a:endParaRPr>
          </a:p>
          <a:p>
            <a:pPr defTabSz="914400"/>
            <a:r>
              <a:rPr lang="en-US" sz="2800" b="1" dirty="0">
                <a:solidFill>
                  <a:prstClr val="black"/>
                </a:solidFill>
                <a:latin typeface="Helvetica Now Text" panose="020B0504030202020204" pitchFamily="34" charset="0"/>
                <a:cs typeface="Arial" panose="020B0604020202020204" pitchFamily="34" charset="0"/>
              </a:rPr>
              <a:t>Rates 2024:</a:t>
            </a:r>
          </a:p>
          <a:p>
            <a:pPr defTabSz="914400"/>
            <a:endParaRPr lang="en-US" sz="2800" b="1" dirty="0">
              <a:solidFill>
                <a:prstClr val="black"/>
              </a:solidFill>
              <a:latin typeface="Helvetica Now Text" panose="020B0504030202020204" pitchFamily="34" charset="0"/>
              <a:cs typeface="Arial" panose="020B0604020202020204" pitchFamily="34" charset="0"/>
            </a:endParaRPr>
          </a:p>
          <a:p>
            <a:pPr lvl="0" defTabSz="914400"/>
            <a:endParaRPr lang="en-US" sz="2800" dirty="0">
              <a:solidFill>
                <a:prstClr val="black"/>
              </a:solidFill>
              <a:latin typeface="Helvetica Now Text" panose="020B0504030202020204" pitchFamily="34" charset="0"/>
              <a:cs typeface="Arial" panose="020B0604020202020204" pitchFamily="34" charset="0"/>
            </a:endParaRPr>
          </a:p>
          <a:p>
            <a:pPr lvl="0" defTabSz="914400"/>
            <a:endParaRPr lang="en-US" sz="2800" dirty="0">
              <a:solidFill>
                <a:prstClr val="black"/>
              </a:solidFill>
              <a:latin typeface="Helvetica Now Text" panose="020B0504030202020204" pitchFamily="34" charset="0"/>
              <a:cs typeface="Arial" panose="020B0604020202020204" pitchFamily="34" charset="0"/>
            </a:endParaRPr>
          </a:p>
          <a:p>
            <a:pPr lvl="0" defTabSz="914400"/>
            <a:endParaRPr lang="en-US" sz="2800" dirty="0">
              <a:solidFill>
                <a:prstClr val="black"/>
              </a:solidFill>
              <a:latin typeface="Helvetica Now Text" panose="020B0504030202020204" pitchFamily="34" charset="0"/>
              <a:cs typeface="Arial" panose="020B0604020202020204" pitchFamily="34" charset="0"/>
            </a:endParaRPr>
          </a:p>
          <a:p>
            <a:pPr lvl="0" defTabSz="914400"/>
            <a:endParaRPr lang="en-US" sz="2800" dirty="0">
              <a:solidFill>
                <a:prstClr val="black"/>
              </a:solidFill>
              <a:latin typeface="Helvetica Now Text" panose="020B0504030202020204" pitchFamily="34" charset="0"/>
              <a:cs typeface="Arial" panose="020B0604020202020204" pitchFamily="34" charset="0"/>
            </a:endParaRPr>
          </a:p>
          <a:p>
            <a:pPr lvl="0" defTabSz="914400"/>
            <a:endParaRPr lang="en-US" sz="2800" b="1" dirty="0">
              <a:solidFill>
                <a:prstClr val="black"/>
              </a:solidFill>
              <a:latin typeface="Helvetica Now Text" panose="020B0504030202020204" pitchFamily="34" charset="0"/>
              <a:cs typeface="Arial" panose="020B0604020202020204" pitchFamily="34" charset="0"/>
            </a:endParaRPr>
          </a:p>
          <a:p>
            <a:pPr lvl="0" defTabSz="914400"/>
            <a:endParaRPr lang="en-US" sz="2800" b="1" dirty="0">
              <a:solidFill>
                <a:prstClr val="black"/>
              </a:solidFill>
              <a:latin typeface="Helvetica Now Text" panose="020B0504030202020204" pitchFamily="34" charset="0"/>
              <a:cs typeface="Arial" panose="020B0604020202020204" pitchFamily="34" charset="0"/>
            </a:endParaRPr>
          </a:p>
          <a:p>
            <a:pPr lvl="0" defTabSz="914400"/>
            <a:r>
              <a:rPr lang="en-US" sz="2800" b="1" dirty="0">
                <a:solidFill>
                  <a:prstClr val="black"/>
                </a:solidFill>
                <a:latin typeface="Helvetica Now Text" panose="020B0504030202020204" pitchFamily="34" charset="0"/>
                <a:cs typeface="Arial" panose="020B0604020202020204" pitchFamily="34" charset="0"/>
              </a:rPr>
              <a:t>Changes:</a:t>
            </a:r>
          </a:p>
          <a:p>
            <a:pPr marL="457200" lvl="0" indent="-457200" defTabSz="914400">
              <a:lnSpc>
                <a:spcPct val="150000"/>
              </a:lnSpc>
              <a:buFont typeface="Arial" panose="020B0604020202020204" pitchFamily="34" charset="0"/>
              <a:buChar char="•"/>
            </a:pPr>
            <a:r>
              <a:rPr lang="en-US" sz="2800" dirty="0">
                <a:solidFill>
                  <a:prstClr val="black"/>
                </a:solidFill>
                <a:latin typeface="Helvetica Now Text" panose="020B0504030202020204" pitchFamily="34" charset="0"/>
                <a:cs typeface="Arial" panose="020B0604020202020204" pitchFamily="34" charset="0"/>
              </a:rPr>
              <a:t>Policy overall annual limit increased to R198 660 </a:t>
            </a:r>
          </a:p>
          <a:p>
            <a:pPr marL="457200" lvl="0" indent="-457200" defTabSz="914400">
              <a:lnSpc>
                <a:spcPct val="150000"/>
              </a:lnSpc>
              <a:buFont typeface="Arial" panose="020B0604020202020204" pitchFamily="34" charset="0"/>
              <a:buChar char="•"/>
            </a:pPr>
            <a:r>
              <a:rPr lang="en-ZA" sz="2800" dirty="0">
                <a:solidFill>
                  <a:prstClr val="black"/>
                </a:solidFill>
                <a:latin typeface="Helvetica Now Text" panose="020B0504030202020204" pitchFamily="34" charset="0"/>
                <a:cs typeface="Arial" panose="020B0604020202020204" pitchFamily="34" charset="0"/>
              </a:rPr>
              <a:t>The name of the Kaelo Gap option has changed to Kaelo Gap Optima.</a:t>
            </a:r>
          </a:p>
          <a:p>
            <a:pPr marL="457200" lvl="0" indent="-457200" defTabSz="914400">
              <a:lnSpc>
                <a:spcPct val="150000"/>
              </a:lnSpc>
              <a:buFont typeface="Arial" panose="020B0604020202020204" pitchFamily="34" charset="0"/>
              <a:buChar char="•"/>
            </a:pPr>
            <a:r>
              <a:rPr lang="en-ZA" sz="2800" dirty="0">
                <a:solidFill>
                  <a:prstClr val="black"/>
                </a:solidFill>
                <a:latin typeface="Helvetica Now Text" panose="020B0504030202020204" pitchFamily="34" charset="0"/>
                <a:cs typeface="Arial" panose="020B0604020202020204" pitchFamily="34" charset="0"/>
              </a:rPr>
              <a:t>The tariff benefit for the Kaelo Gap Optima increased from 500% to 600%.</a:t>
            </a:r>
          </a:p>
          <a:p>
            <a:pPr lvl="0" defTabSz="914400">
              <a:lnSpc>
                <a:spcPct val="150000"/>
              </a:lnSpc>
            </a:pPr>
            <a:r>
              <a:rPr lang="en-ZA" sz="2800" b="1" dirty="0">
                <a:solidFill>
                  <a:prstClr val="black"/>
                </a:solidFill>
                <a:latin typeface="Helvetica Now Text" panose="020B0504030202020204" pitchFamily="34" charset="0"/>
                <a:cs typeface="Arial" panose="020B0604020202020204" pitchFamily="34" charset="0"/>
              </a:rPr>
              <a:t>New:</a:t>
            </a:r>
          </a:p>
          <a:p>
            <a:pPr marL="457200" lvl="0" indent="-457200" defTabSz="914400">
              <a:lnSpc>
                <a:spcPct val="150000"/>
              </a:lnSpc>
              <a:buFont typeface="Arial" panose="020B0604020202020204" pitchFamily="34" charset="0"/>
              <a:buChar char="•"/>
            </a:pPr>
            <a:r>
              <a:rPr lang="en-ZA" sz="2800" dirty="0">
                <a:solidFill>
                  <a:prstClr val="black"/>
                </a:solidFill>
                <a:latin typeface="Helvetica Now Text" panose="020B0504030202020204" pitchFamily="34" charset="0"/>
                <a:cs typeface="Arial" panose="020B0604020202020204" pitchFamily="34" charset="0"/>
              </a:rPr>
              <a:t>Oncology First time Diagnosis covered under the Core Benefits.</a:t>
            </a:r>
          </a:p>
          <a:p>
            <a:pPr defTabSz="914400">
              <a:lnSpc>
                <a:spcPct val="150000"/>
              </a:lnSpc>
            </a:pPr>
            <a:r>
              <a:rPr lang="en-ZA" sz="2800" b="1" dirty="0">
                <a:solidFill>
                  <a:prstClr val="black"/>
                </a:solidFill>
                <a:latin typeface="Helvetica Now Text" panose="020B0504030202020204" pitchFamily="34" charset="0"/>
                <a:cs typeface="Arial" panose="020B0604020202020204" pitchFamily="34" charset="0"/>
              </a:rPr>
              <a:t>APPLY NOW</a:t>
            </a:r>
          </a:p>
          <a:p>
            <a:pPr algn="l"/>
            <a:r>
              <a:rPr lang="en-ZA" sz="2800" b="0" i="0" u="none" strike="noStrike" baseline="0" dirty="0">
                <a:solidFill>
                  <a:srgbClr val="007586"/>
                </a:solidFill>
                <a:latin typeface="Helvetica Now Text" panose="020B0504030202020204" pitchFamily="34" charset="0"/>
                <a:hlinkClick r:id="rId3"/>
              </a:rPr>
              <a:t>Click Here </a:t>
            </a:r>
            <a:r>
              <a:rPr lang="en-ZA" sz="2800" b="0" i="0" u="none" strike="noStrike" baseline="0" dirty="0">
                <a:solidFill>
                  <a:srgbClr val="262836"/>
                </a:solidFill>
                <a:latin typeface="Helvetica Now Text" panose="020B0504030202020204" pitchFamily="34" charset="0"/>
              </a:rPr>
              <a:t>to complete the Kaelo Gap Online Member Application form.</a:t>
            </a:r>
            <a:endParaRPr lang="en-ZA" sz="2800" dirty="0">
              <a:solidFill>
                <a:prstClr val="black"/>
              </a:solidFill>
              <a:latin typeface="Helvetica Now Text" panose="020B0504030202020204" pitchFamily="34" charset="0"/>
              <a:cs typeface="Arial" panose="020B0604020202020204" pitchFamily="34" charset="0"/>
            </a:endParaRPr>
          </a:p>
          <a:p>
            <a:pPr lvl="0" defTabSz="914400">
              <a:lnSpc>
                <a:spcPct val="150000"/>
              </a:lnSpc>
            </a:pPr>
            <a:endParaRPr lang="en-ZA" sz="2800" dirty="0">
              <a:solidFill>
                <a:prstClr val="black"/>
              </a:solidFill>
              <a:latin typeface="Helvetica Now Text" panose="020B050403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7BCFED7C-50A6-0331-61F8-CCEAC94A6B81}"/>
              </a:ext>
            </a:extLst>
          </p:cNvPr>
          <p:cNvGraphicFramePr>
            <a:graphicFrameLocks noGrp="1"/>
          </p:cNvGraphicFramePr>
          <p:nvPr>
            <p:extLst>
              <p:ext uri="{D42A27DB-BD31-4B8C-83A1-F6EECF244321}">
                <p14:modId xmlns:p14="http://schemas.microsoft.com/office/powerpoint/2010/main" val="402480270"/>
              </p:ext>
            </p:extLst>
          </p:nvPr>
        </p:nvGraphicFramePr>
        <p:xfrm>
          <a:off x="1709531" y="4113784"/>
          <a:ext cx="7320168" cy="2401315"/>
        </p:xfrm>
        <a:graphic>
          <a:graphicData uri="http://schemas.openxmlformats.org/drawingml/2006/table">
            <a:tbl>
              <a:tblPr firstRow="1" firstCol="1" bandRow="1">
                <a:tableStyleId>{00A15C55-8517-42AA-B614-E9B94910E393}</a:tableStyleId>
              </a:tblPr>
              <a:tblGrid>
                <a:gridCol w="3660084">
                  <a:extLst>
                    <a:ext uri="{9D8B030D-6E8A-4147-A177-3AD203B41FA5}">
                      <a16:colId xmlns:a16="http://schemas.microsoft.com/office/drawing/2014/main" val="1776305448"/>
                    </a:ext>
                  </a:extLst>
                </a:gridCol>
                <a:gridCol w="3660084">
                  <a:extLst>
                    <a:ext uri="{9D8B030D-6E8A-4147-A177-3AD203B41FA5}">
                      <a16:colId xmlns:a16="http://schemas.microsoft.com/office/drawing/2014/main" val="692394514"/>
                    </a:ext>
                  </a:extLst>
                </a:gridCol>
              </a:tblGrid>
              <a:tr h="480263">
                <a:tc>
                  <a:txBody>
                    <a:bodyPr/>
                    <a:lstStyle/>
                    <a:p>
                      <a:r>
                        <a:rPr lang="en-ZA" sz="2400" dirty="0">
                          <a:effectLst/>
                          <a:latin typeface="Helvetica Now Text" panose="020B0504030202020204" pitchFamily="34" charset="0"/>
                        </a:rPr>
                        <a:t>Kaelo Gap - Aon PRP </a:t>
                      </a:r>
                      <a:endParaRPr lang="en-ZA" sz="2400" dirty="0">
                        <a:effectLst/>
                        <a:latin typeface="Helvetica Now Text" panose="020B0504030202020204" pitchFamily="34" charset="0"/>
                        <a:ea typeface="Calibri" panose="020F0502020204030204" pitchFamily="34" charset="0"/>
                      </a:endParaRPr>
                    </a:p>
                  </a:txBody>
                  <a:tcPr marL="68580" marR="68580" marT="0" marB="0">
                    <a:solidFill>
                      <a:schemeClr val="tx2"/>
                    </a:solidFill>
                  </a:tcPr>
                </a:tc>
                <a:tc>
                  <a:txBody>
                    <a:bodyPr/>
                    <a:lstStyle/>
                    <a:p>
                      <a:pPr algn="ctr"/>
                      <a:r>
                        <a:rPr lang="en-ZA" sz="2400" dirty="0">
                          <a:effectLst/>
                          <a:latin typeface="Helvetica Now Text" panose="020B0504030202020204" pitchFamily="34" charset="0"/>
                        </a:rPr>
                        <a:t>2024 Rate</a:t>
                      </a:r>
                      <a:endParaRPr lang="en-ZA" sz="2400" dirty="0">
                        <a:effectLst/>
                        <a:latin typeface="Helvetica Now Text" panose="020B0504030202020204" pitchFamily="34" charset="0"/>
                        <a:ea typeface="Calibri" panose="020F0502020204030204" pitchFamily="34" charset="0"/>
                      </a:endParaRPr>
                    </a:p>
                  </a:txBody>
                  <a:tcPr marL="68580" marR="68580" marT="0" marB="0">
                    <a:solidFill>
                      <a:schemeClr val="tx2"/>
                    </a:solidFill>
                  </a:tcPr>
                </a:tc>
                <a:extLst>
                  <a:ext uri="{0D108BD9-81ED-4DB2-BD59-A6C34878D82A}">
                    <a16:rowId xmlns:a16="http://schemas.microsoft.com/office/drawing/2014/main" val="2174557707"/>
                  </a:ext>
                </a:extLst>
              </a:tr>
              <a:tr h="480263">
                <a:tc>
                  <a:txBody>
                    <a:bodyPr/>
                    <a:lstStyle/>
                    <a:p>
                      <a:r>
                        <a:rPr lang="en-ZA" sz="2400" dirty="0">
                          <a:effectLst/>
                          <a:latin typeface="Helvetica Now Text" panose="020B0504030202020204" pitchFamily="34" charset="0"/>
                        </a:rPr>
                        <a:t>Single Under 60 </a:t>
                      </a:r>
                      <a:endParaRPr lang="en-ZA" sz="2400" dirty="0">
                        <a:effectLst/>
                        <a:latin typeface="Helvetica Now Text" panose="020B0504030202020204" pitchFamily="34" charset="0"/>
                        <a:ea typeface="Calibri" panose="020F0502020204030204" pitchFamily="34" charset="0"/>
                      </a:endParaRPr>
                    </a:p>
                  </a:txBody>
                  <a:tcPr marL="68580" marR="68580" marT="0" marB="0">
                    <a:solidFill>
                      <a:schemeClr val="tx2"/>
                    </a:solidFill>
                  </a:tcPr>
                </a:tc>
                <a:tc>
                  <a:txBody>
                    <a:bodyPr/>
                    <a:lstStyle/>
                    <a:p>
                      <a:pPr algn="ctr"/>
                      <a:r>
                        <a:rPr lang="en-ZA" sz="2400">
                          <a:effectLst/>
                          <a:latin typeface="Helvetica Now Text" panose="020B0504030202020204" pitchFamily="34" charset="0"/>
                        </a:rPr>
                        <a:t>R193</a:t>
                      </a:r>
                      <a:endParaRPr lang="en-ZA" sz="2400">
                        <a:effectLst/>
                        <a:latin typeface="Helvetica Now Text" panose="020B050403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412620978"/>
                  </a:ext>
                </a:extLst>
              </a:tr>
              <a:tr h="480263">
                <a:tc>
                  <a:txBody>
                    <a:bodyPr/>
                    <a:lstStyle/>
                    <a:p>
                      <a:r>
                        <a:rPr lang="en-ZA" sz="2400" dirty="0">
                          <a:effectLst/>
                          <a:latin typeface="Helvetica Now Text" panose="020B0504030202020204" pitchFamily="34" charset="0"/>
                        </a:rPr>
                        <a:t>Family Under 60 </a:t>
                      </a:r>
                      <a:endParaRPr lang="en-ZA" sz="2400" dirty="0">
                        <a:effectLst/>
                        <a:latin typeface="Helvetica Now Text" panose="020B0504030202020204" pitchFamily="34" charset="0"/>
                        <a:ea typeface="Calibri" panose="020F0502020204030204" pitchFamily="34" charset="0"/>
                      </a:endParaRPr>
                    </a:p>
                  </a:txBody>
                  <a:tcPr marL="68580" marR="68580" marT="0" marB="0">
                    <a:solidFill>
                      <a:schemeClr val="tx2"/>
                    </a:solidFill>
                  </a:tcPr>
                </a:tc>
                <a:tc>
                  <a:txBody>
                    <a:bodyPr/>
                    <a:lstStyle/>
                    <a:p>
                      <a:pPr algn="ctr"/>
                      <a:r>
                        <a:rPr lang="en-ZA" sz="2400">
                          <a:effectLst/>
                          <a:latin typeface="Helvetica Now Text" panose="020B0504030202020204" pitchFamily="34" charset="0"/>
                        </a:rPr>
                        <a:t>R258</a:t>
                      </a:r>
                      <a:endParaRPr lang="en-ZA" sz="2400">
                        <a:effectLst/>
                        <a:latin typeface="Helvetica Now Text" panose="020B050403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901761649"/>
                  </a:ext>
                </a:extLst>
              </a:tr>
              <a:tr h="480263">
                <a:tc>
                  <a:txBody>
                    <a:bodyPr/>
                    <a:lstStyle/>
                    <a:p>
                      <a:r>
                        <a:rPr lang="en-ZA" sz="2400" dirty="0">
                          <a:effectLst/>
                          <a:latin typeface="Helvetica Now Text" panose="020B0504030202020204" pitchFamily="34" charset="0"/>
                        </a:rPr>
                        <a:t>Single Over 60 </a:t>
                      </a:r>
                      <a:endParaRPr lang="en-ZA" sz="2400" dirty="0">
                        <a:effectLst/>
                        <a:latin typeface="Helvetica Now Text" panose="020B0504030202020204" pitchFamily="34" charset="0"/>
                        <a:ea typeface="Calibri" panose="020F0502020204030204" pitchFamily="34" charset="0"/>
                      </a:endParaRPr>
                    </a:p>
                  </a:txBody>
                  <a:tcPr marL="68580" marR="68580" marT="0" marB="0">
                    <a:solidFill>
                      <a:schemeClr val="tx2"/>
                    </a:solidFill>
                  </a:tcPr>
                </a:tc>
                <a:tc>
                  <a:txBody>
                    <a:bodyPr/>
                    <a:lstStyle/>
                    <a:p>
                      <a:pPr algn="ctr"/>
                      <a:r>
                        <a:rPr lang="en-ZA" sz="2400">
                          <a:effectLst/>
                          <a:latin typeface="Helvetica Now Text" panose="020B0504030202020204" pitchFamily="34" charset="0"/>
                        </a:rPr>
                        <a:t>R339</a:t>
                      </a:r>
                      <a:endParaRPr lang="en-ZA" sz="2400">
                        <a:effectLst/>
                        <a:latin typeface="Helvetica Now Text" panose="020B050403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133358553"/>
                  </a:ext>
                </a:extLst>
              </a:tr>
              <a:tr h="480263">
                <a:tc>
                  <a:txBody>
                    <a:bodyPr/>
                    <a:lstStyle/>
                    <a:p>
                      <a:r>
                        <a:rPr lang="en-ZA" sz="2400" dirty="0">
                          <a:effectLst/>
                          <a:latin typeface="Helvetica Now Text" panose="020B0504030202020204" pitchFamily="34" charset="0"/>
                        </a:rPr>
                        <a:t>Family Over 60 </a:t>
                      </a:r>
                      <a:endParaRPr lang="en-ZA" sz="2400" dirty="0">
                        <a:effectLst/>
                        <a:latin typeface="Helvetica Now Text" panose="020B0504030202020204" pitchFamily="34" charset="0"/>
                        <a:ea typeface="Calibri" panose="020F0502020204030204" pitchFamily="34" charset="0"/>
                      </a:endParaRPr>
                    </a:p>
                  </a:txBody>
                  <a:tcPr marL="68580" marR="68580" marT="0" marB="0">
                    <a:solidFill>
                      <a:schemeClr val="tx2"/>
                    </a:solidFill>
                  </a:tcPr>
                </a:tc>
                <a:tc>
                  <a:txBody>
                    <a:bodyPr/>
                    <a:lstStyle/>
                    <a:p>
                      <a:pPr algn="ctr"/>
                      <a:r>
                        <a:rPr lang="en-ZA" sz="2400" dirty="0">
                          <a:effectLst/>
                          <a:latin typeface="Helvetica Now Text" panose="020B0504030202020204" pitchFamily="34" charset="0"/>
                        </a:rPr>
                        <a:t>R486</a:t>
                      </a:r>
                      <a:endParaRPr lang="en-ZA" sz="2400" dirty="0">
                        <a:effectLst/>
                        <a:latin typeface="Helvetica Now Text" panose="020B050403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41509176"/>
                  </a:ext>
                </a:extLst>
              </a:tr>
            </a:tbl>
          </a:graphicData>
        </a:graphic>
      </p:graphicFrame>
    </p:spTree>
    <p:extLst>
      <p:ext uri="{BB962C8B-B14F-4D97-AF65-F5344CB8AC3E}">
        <p14:creationId xmlns:p14="http://schemas.microsoft.com/office/powerpoint/2010/main" val="257076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8003EA-C2B0-4CDA-BFF8-470B145FE497}"/>
              </a:ext>
            </a:extLst>
          </p:cNvPr>
          <p:cNvSpPr>
            <a:spLocks noGrp="1"/>
          </p:cNvSpPr>
          <p:nvPr>
            <p:ph type="sldNum" sz="quarter" idx="12"/>
          </p:nvPr>
        </p:nvSpPr>
        <p:spPr/>
        <p:txBody>
          <a:bodyPr/>
          <a:lstStyle/>
          <a:p>
            <a:fld id="{91D568E7-61F5-D04E-995D-81EF41C01A2A}" type="slidenum">
              <a:rPr lang="en-GB" smtClean="0"/>
              <a:pPr/>
              <a:t>3</a:t>
            </a:fld>
            <a:endParaRPr lang="en-GB"/>
          </a:p>
        </p:txBody>
      </p:sp>
      <p:sp>
        <p:nvSpPr>
          <p:cNvPr id="4" name="Text Placeholder 3">
            <a:extLst>
              <a:ext uri="{FF2B5EF4-FFF2-40B4-BE49-F238E27FC236}">
                <a16:creationId xmlns:a16="http://schemas.microsoft.com/office/drawing/2014/main" id="{648BF495-6D6A-4C50-84BF-A502A440BB22}"/>
              </a:ext>
            </a:extLst>
          </p:cNvPr>
          <p:cNvSpPr>
            <a:spLocks noGrp="1"/>
          </p:cNvSpPr>
          <p:nvPr>
            <p:ph type="body" sz="quarter" idx="13"/>
          </p:nvPr>
        </p:nvSpPr>
        <p:spPr>
          <a:xfrm>
            <a:off x="2268013" y="2332536"/>
            <a:ext cx="9272824" cy="5956699"/>
          </a:xfrm>
        </p:spPr>
        <p:txBody>
          <a:bodyPr/>
          <a:lstStyle/>
          <a:p>
            <a:r>
              <a:rPr lang="en-US" sz="3200" dirty="0"/>
              <a:t>Contact  Aon</a:t>
            </a:r>
          </a:p>
          <a:p>
            <a:pPr lvl="0">
              <a:lnSpc>
                <a:spcPct val="100000"/>
              </a:lnSpc>
              <a:spcBef>
                <a:spcPts val="400"/>
              </a:spcBef>
              <a:spcAft>
                <a:spcPts val="400"/>
              </a:spcAft>
              <a:buClr>
                <a:srgbClr val="000000"/>
              </a:buClr>
            </a:pPr>
            <a:r>
              <a:rPr lang="en-ZA" sz="1600" b="1" dirty="0">
                <a:latin typeface="Helvetica Now Text" panose="020B0504030202020204" pitchFamily="34" charset="0"/>
                <a:cs typeface="Arial" panose="020B0604020202020204" pitchFamily="34" charset="0"/>
              </a:rPr>
              <a:t>Aon South Africa (Pty) Ltd</a:t>
            </a:r>
          </a:p>
          <a:p>
            <a:pPr lvl="0">
              <a:lnSpc>
                <a:spcPct val="100000"/>
              </a:lnSpc>
              <a:spcBef>
                <a:spcPts val="400"/>
              </a:spcBef>
              <a:spcAft>
                <a:spcPts val="400"/>
              </a:spcAft>
              <a:buClr>
                <a:srgbClr val="000000"/>
              </a:buClr>
            </a:pPr>
            <a:r>
              <a:rPr lang="en-ZA" sz="1600" dirty="0">
                <a:latin typeface="Helvetica Now Text" panose="020B0504030202020204" pitchFamily="34" charset="0"/>
                <a:cs typeface="Arial" panose="020B0604020202020204" pitchFamily="34" charset="0"/>
              </a:rPr>
              <a:t>The Place, 1 Sandton Drive, Sandhurst, 2196</a:t>
            </a:r>
          </a:p>
          <a:p>
            <a:pPr lvl="0">
              <a:lnSpc>
                <a:spcPct val="100000"/>
              </a:lnSpc>
              <a:spcBef>
                <a:spcPts val="400"/>
              </a:spcBef>
              <a:spcAft>
                <a:spcPts val="400"/>
              </a:spcAft>
              <a:buClr>
                <a:srgbClr val="000000"/>
              </a:buClr>
            </a:pPr>
            <a:r>
              <a:rPr lang="en-ZA" sz="1600" dirty="0">
                <a:latin typeface="Helvetica Now Text" panose="020B0504030202020204" pitchFamily="34" charset="0"/>
                <a:cs typeface="Arial" panose="020B0604020202020204" pitchFamily="34" charset="0"/>
              </a:rPr>
              <a:t>P O Box 78367, Sandton, 2146</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Tel: 0860 100 404</a:t>
            </a: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www.aon.co.za</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Facebook | Twitter  | LinkedIn</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0"/>
              </a:spcBef>
              <a:spcAft>
                <a:spcPts val="0"/>
              </a:spcAft>
              <a:buClr>
                <a:srgbClr val="000000"/>
              </a:buClr>
            </a:pPr>
            <a:r>
              <a:rPr lang="en-ZA" sz="1600" dirty="0">
                <a:latin typeface="Helvetica Now Text" panose="020B0504030202020204" pitchFamily="34" charset="0"/>
                <a:cs typeface="Arial" panose="020B0604020202020204" pitchFamily="34" charset="0"/>
              </a:rPr>
              <a:t>Aon South Africa Pty Ltd, an Authorised Financial Service Provider, FSP 20555</a:t>
            </a:r>
          </a:p>
          <a:p>
            <a:pPr lvl="0">
              <a:lnSpc>
                <a:spcPct val="100000"/>
              </a:lnSpc>
              <a:spcBef>
                <a:spcPts val="0"/>
              </a:spcBef>
              <a:spcAft>
                <a:spcPts val="0"/>
              </a:spcAft>
              <a:buClr>
                <a:srgbClr val="000000"/>
              </a:buClr>
            </a:pPr>
            <a:r>
              <a:rPr lang="en-ZA" sz="1600" dirty="0">
                <a:latin typeface="Helvetica Now Text" panose="020B0504030202020204" pitchFamily="34" charset="0"/>
                <a:cs typeface="Arial" panose="020B0604020202020204" pitchFamily="34" charset="0"/>
              </a:rPr>
              <a:t>Aon Limpopo Pty Ltd, an Authorised Financial Service Provider, FSP 12339</a:t>
            </a:r>
          </a:p>
          <a:p>
            <a:pPr>
              <a:lnSpc>
                <a:spcPct val="100000"/>
              </a:lnSpc>
              <a:spcBef>
                <a:spcPts val="600"/>
              </a:spcBef>
            </a:pPr>
            <a:endParaRPr lang="en-ZA" sz="1600" dirty="0">
              <a:latin typeface="Helvetica Now Text" panose="020B0504030202020204" pitchFamily="34" charset="0"/>
              <a:cs typeface="Arial" panose="020B0604020202020204" pitchFamily="34" charset="0"/>
            </a:endParaRPr>
          </a:p>
          <a:p>
            <a:pPr>
              <a:lnSpc>
                <a:spcPct val="100000"/>
              </a:lnSpc>
              <a:spcBef>
                <a:spcPts val="600"/>
              </a:spcBef>
            </a:pPr>
            <a:r>
              <a:rPr lang="en-US" sz="1600" dirty="0">
                <a:latin typeface="Helvetica Now Text" panose="020B0504030202020204" pitchFamily="34" charset="0"/>
                <a:cs typeface="Arial" panose="020B0604020202020204" pitchFamily="34" charset="0"/>
              </a:rPr>
              <a:t>Please click </a:t>
            </a:r>
            <a:r>
              <a:rPr lang="en-US" sz="1600" dirty="0">
                <a:latin typeface="Helvetica Now Text" panose="020B0504030202020204" pitchFamily="34" charset="0"/>
                <a:cs typeface="Arial" panose="020B0604020202020204" pitchFamily="34" charset="0"/>
                <a:hlinkClick r:id="rId2"/>
              </a:rPr>
              <a:t>here</a:t>
            </a:r>
            <a:r>
              <a:rPr lang="en-US" sz="1600" dirty="0">
                <a:latin typeface="Helvetica Now Text" panose="020B0504030202020204" pitchFamily="34" charset="0"/>
                <a:cs typeface="Arial" panose="020B0604020202020204" pitchFamily="34" charset="0"/>
              </a:rPr>
              <a:t> to view the Healthcare Privacy Notice for Aon South Africa (Pty) Ltd</a:t>
            </a:r>
            <a:endParaRPr lang="en-ZA" sz="1600" dirty="0">
              <a:latin typeface="Helvetica Now Text" panose="020B0504030202020204" pitchFamily="34" charset="0"/>
              <a:cs typeface="Arial" panose="020B0604020202020204" pitchFamily="34" charset="0"/>
            </a:endParaRPr>
          </a:p>
          <a:p>
            <a:endParaRPr lang="en-ZA" dirty="0"/>
          </a:p>
        </p:txBody>
      </p:sp>
      <p:sp>
        <p:nvSpPr>
          <p:cNvPr id="5" name="Rectangle 4">
            <a:extLst>
              <a:ext uri="{FF2B5EF4-FFF2-40B4-BE49-F238E27FC236}">
                <a16:creationId xmlns:a16="http://schemas.microsoft.com/office/drawing/2014/main" id="{F7C0772A-5381-46B9-BCAD-DBBA35ED0594}"/>
              </a:ext>
            </a:extLst>
          </p:cNvPr>
          <p:cNvSpPr/>
          <p:nvPr/>
        </p:nvSpPr>
        <p:spPr>
          <a:xfrm>
            <a:off x="2117338" y="8741894"/>
            <a:ext cx="18618846" cy="1815882"/>
          </a:xfrm>
          <a:prstGeom prst="rect">
            <a:avLst/>
          </a:prstGeom>
        </p:spPr>
        <p:txBody>
          <a:bodyPr wrap="square">
            <a:spAutoFit/>
          </a:bodyPr>
          <a:lstStyle/>
          <a:p>
            <a:r>
              <a:rPr lang="en-ZA" sz="1400" b="1" i="0" u="none" strike="noStrike" baseline="0" dirty="0">
                <a:solidFill>
                  <a:schemeClr val="bg1"/>
                </a:solidFill>
                <a:latin typeface="Helvetica Now Text" panose="020B0504030202020204" pitchFamily="34" charset="0"/>
              </a:rPr>
              <a:t>Disclaimer: </a:t>
            </a:r>
            <a:r>
              <a:rPr lang="en-GB" sz="1400" b="0" dirty="0">
                <a:solidFill>
                  <a:schemeClr val="bg1"/>
                </a:solidFill>
                <a:effectLst/>
                <a:latin typeface="Helvetica Now Text" panose="020B0504030202020204" pitchFamily="34" charset="0"/>
                <a:ea typeface="Arial" panose="020B0604020202020204" pitchFamily="34" charset="0"/>
                <a:cs typeface="Arial" panose="020B0604020202020204" pitchFamily="34" charset="0"/>
              </a:rPr>
              <a:t>The benefits and contributions are subject to approval by the Council for Medical </a:t>
            </a:r>
            <a:r>
              <a:rPr lang="en-GB" sz="1400" dirty="0">
                <a:solidFill>
                  <a:schemeClr val="bg1"/>
                </a:solidFill>
                <a:latin typeface="Helvetica Now Text" panose="020B0504030202020204" pitchFamily="34" charset="0"/>
                <a:ea typeface="Arial" panose="020B0604020202020204" pitchFamily="34" charset="0"/>
                <a:cs typeface="Arial" panose="020B0604020202020204" pitchFamily="34" charset="0"/>
              </a:rPr>
              <a:t>S</a:t>
            </a:r>
            <a:r>
              <a:rPr lang="en-GB" sz="1400" b="0" dirty="0">
                <a:solidFill>
                  <a:schemeClr val="bg1"/>
                </a:solidFill>
                <a:effectLst/>
                <a:latin typeface="Helvetica Now Text" panose="020B0504030202020204" pitchFamily="34" charset="0"/>
                <a:ea typeface="Arial" panose="020B0604020202020204" pitchFamily="34" charset="0"/>
                <a:cs typeface="Arial" panose="020B0604020202020204" pitchFamily="34" charset="0"/>
              </a:rPr>
              <a:t>chemes. </a:t>
            </a:r>
            <a:r>
              <a:rPr lang="en-GB" sz="1400" b="0" dirty="0">
                <a:solidFill>
                  <a:schemeClr val="bg1"/>
                </a:solidFill>
                <a:effectLst/>
                <a:latin typeface="Helvetica Now Text" panose="020B0504030202020204" pitchFamily="34" charset="0"/>
                <a:ea typeface="MS Mincho" panose="02020609040205080304" pitchFamily="49" charset="-128"/>
                <a:cs typeface="Arial" panose="020B0604020202020204" pitchFamily="34" charset="0"/>
              </a:rPr>
              <a:t>Although care is taken to represent the rates and benefits correctly, errors and omissions could occur. </a:t>
            </a:r>
            <a:r>
              <a:rPr lang="en-GB" sz="1400" b="0" dirty="0">
                <a:solidFill>
                  <a:schemeClr val="bg1"/>
                </a:solidFill>
                <a:effectLst/>
                <a:latin typeface="Helvetica Now Text" panose="020B0504030202020204" pitchFamily="34" charset="0"/>
                <a:ea typeface="Arial" panose="020B0604020202020204" pitchFamily="34" charset="0"/>
                <a:cs typeface="Arial" panose="020B0604020202020204" pitchFamily="34" charset="0"/>
              </a:rPr>
              <a:t>The benefits and contributions are subject to approval by the council for medical schemes. </a:t>
            </a:r>
            <a:r>
              <a:rPr lang="en-GB" sz="1400" b="0" dirty="0">
                <a:solidFill>
                  <a:schemeClr val="bg1"/>
                </a:solidFill>
                <a:effectLst/>
                <a:latin typeface="Helvetica Now Text" panose="020B0504030202020204" pitchFamily="34" charset="0"/>
                <a:ea typeface="MS Mincho" panose="02020609040205080304" pitchFamily="49" charset="-128"/>
                <a:cs typeface="Arial" panose="020B0604020202020204" pitchFamily="34" charset="0"/>
              </a:rPr>
              <a:t>Although care is taken to represent the rates and benefits correctly, errors and omissions could occur. In case of any conflict, the rules of the affected medical scheme prevail. Any decisions regarding your medical scheme portfolio should be made in conjunction with your Aon Employee Benefits consultant or manager. While Aon has taken reasonable steps to ensure that the information contained in this report is relevant, accurate and current, no warranties of any kind, whether express or implied, including but not limited to the accuracy, completeness, relevance, or fitness for a particular purpose are given and Aon expressly disclaims any liability for any loss or damage that may arise from the use of this report. This report is confidential and intended solely for the use of the individual or entity to whom it is addressed. If you received this report in error, you should not disseminate, distribute, or copy this report and you should notify Aon if you are not the intended recipient and destroy the report. The report is copyright of Aon SA (Pty) Ltd. You may not, except with our express written permission, distribute or commercially exploit the report. Aon hereby authorizes you to copy the report for non-commercial use within your organization.</a:t>
            </a:r>
            <a:endParaRPr lang="en-ZA" sz="1400" b="0" i="0" u="none" strike="noStrike" baseline="0" dirty="0">
              <a:solidFill>
                <a:schemeClr val="bg1"/>
              </a:solidFill>
              <a:latin typeface="Helvetica Now Text" panose="020B0504030202020204" pitchFamily="34" charset="0"/>
            </a:endParaRPr>
          </a:p>
        </p:txBody>
      </p:sp>
    </p:spTree>
    <p:extLst>
      <p:ext uri="{BB962C8B-B14F-4D97-AF65-F5344CB8AC3E}">
        <p14:creationId xmlns:p14="http://schemas.microsoft.com/office/powerpoint/2010/main" val="245312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8DA5-1EF6-EF47-BBC8-7E41F4449DFC}"/>
              </a:ext>
            </a:extLst>
          </p:cNvPr>
          <p:cNvSpPr>
            <a:spLocks noGrp="1"/>
          </p:cNvSpPr>
          <p:nvPr>
            <p:ph type="sldNum" sz="quarter" idx="12"/>
          </p:nvPr>
        </p:nvSpPr>
        <p:spPr>
          <a:xfrm>
            <a:off x="22817394" y="12522200"/>
            <a:ext cx="807577" cy="730250"/>
          </a:xfrm>
        </p:spPr>
        <p:txBody>
          <a:bodyPr/>
          <a:lstStyle/>
          <a:p>
            <a:fld id="{91D568E7-61F5-D04E-995D-81EF41C01A2A}" type="slidenum">
              <a:rPr lang="en-GB" smtClean="0"/>
              <a:pPr/>
              <a:t>4</a:t>
            </a:fld>
            <a:endParaRPr lang="en-GB"/>
          </a:p>
        </p:txBody>
      </p:sp>
      <p:sp>
        <p:nvSpPr>
          <p:cNvPr id="10" name="Title 9">
            <a:extLst>
              <a:ext uri="{FF2B5EF4-FFF2-40B4-BE49-F238E27FC236}">
                <a16:creationId xmlns:a16="http://schemas.microsoft.com/office/drawing/2014/main" id="{D214C628-9CFC-9548-86B4-8C9F6F34559D}"/>
              </a:ext>
            </a:extLst>
          </p:cNvPr>
          <p:cNvSpPr>
            <a:spLocks noGrp="1"/>
          </p:cNvSpPr>
          <p:nvPr>
            <p:ph type="title"/>
          </p:nvPr>
        </p:nvSpPr>
        <p:spPr>
          <a:xfrm>
            <a:off x="2252459" y="2975248"/>
            <a:ext cx="10598568" cy="1384995"/>
          </a:xfrm>
        </p:spPr>
        <p:txBody>
          <a:bodyPr/>
          <a:lstStyle/>
          <a:p>
            <a:r>
              <a:rPr lang="en-GB" dirty="0"/>
              <a:t>Thank You</a:t>
            </a:r>
          </a:p>
        </p:txBody>
      </p:sp>
    </p:spTree>
    <p:extLst>
      <p:ext uri="{BB962C8B-B14F-4D97-AF65-F5344CB8AC3E}">
        <p14:creationId xmlns:p14="http://schemas.microsoft.com/office/powerpoint/2010/main" val="3328393031"/>
      </p:ext>
    </p:extLst>
  </p:cSld>
  <p:clrMapOvr>
    <a:masterClrMapping/>
  </p:clrMapOvr>
</p:sld>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5B13E97BD02549B9801EF1D08E31A8" ma:contentTypeVersion="13" ma:contentTypeDescription="Create a new document." ma:contentTypeScope="" ma:versionID="0dc19adde441b77219bc23445e92226b">
  <xsd:schema xmlns:xsd="http://www.w3.org/2001/XMLSchema" xmlns:xs="http://www.w3.org/2001/XMLSchema" xmlns:p="http://schemas.microsoft.com/office/2006/metadata/properties" xmlns:ns2="dda24b63-c002-46c2-b8a5-f2329012e845" xmlns:ns3="6f970924-b915-492e-bfdb-ebbb49cca1e0" targetNamespace="http://schemas.microsoft.com/office/2006/metadata/properties" ma:root="true" ma:fieldsID="0c6be065e8f2e17c4bb043d5d94b36b6" ns2:_="" ns3:_="">
    <xsd:import namespace="dda24b63-c002-46c2-b8a5-f2329012e845"/>
    <xsd:import namespace="6f970924-b915-492e-bfdb-ebbb49cca1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24b63-c002-46c2-b8a5-f2329012e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970924-b915-492e-bfdb-ebbb49cca1e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363840-C1D5-4BB3-835B-ADDC36BC0151}">
  <ds:schemaRef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http://schemas.microsoft.com/office/2006/metadata/properties"/>
    <ds:schemaRef ds:uri="dda24b63-c002-46c2-b8a5-f2329012e845"/>
    <ds:schemaRef ds:uri="6f970924-b915-492e-bfdb-ebbb49cca1e0"/>
    <ds:schemaRef ds:uri="http://purl.org/dc/dcmitype/"/>
  </ds:schemaRefs>
</ds:datastoreItem>
</file>

<file path=customXml/itemProps2.xml><?xml version="1.0" encoding="utf-8"?>
<ds:datastoreItem xmlns:ds="http://schemas.openxmlformats.org/officeDocument/2006/customXml" ds:itemID="{EBE34C3F-04AB-4A54-A470-4DA276BEB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24b63-c002-46c2-b8a5-f2329012e845"/>
    <ds:schemaRef ds:uri="6f970924-b915-492e-bfdb-ebbb49cca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6DC340-B0BC-4F20-8B5A-E7EDC4007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aon_ppt_16x9_2021_nov_24 (3)</Template>
  <TotalTime>2176</TotalTime>
  <Words>488</Words>
  <Application>Microsoft Office PowerPoint</Application>
  <PresentationFormat>Custom</PresentationFormat>
  <Paragraphs>53</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Helvetica Neue Condensed Bold</vt:lpstr>
      <vt:lpstr>Helvetica Now Text</vt:lpstr>
      <vt:lpstr>Helvetica Now Text Light</vt:lpstr>
      <vt:lpstr>System Font Regular</vt:lpstr>
      <vt:lpstr>Office Theme</vt:lpstr>
      <vt:lpstr>PowerPoint Presentation</vt:lpstr>
      <vt:lpstr>Kaelo Gap 2024 Benefits Changes</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Annake Pearce</dc:creator>
  <cp:keywords/>
  <dc:description/>
  <cp:lastModifiedBy>Deidre Marx</cp:lastModifiedBy>
  <cp:revision>61</cp:revision>
  <dcterms:created xsi:type="dcterms:W3CDTF">2022-02-01T12:34:58Z</dcterms:created>
  <dcterms:modified xsi:type="dcterms:W3CDTF">2023-11-22T09:22:56Z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0x010100585B13E97BD02549B9801EF1D08E31A8</vt:lpwstr>
  </property>
  <property fmtid="{D5CDD505-2E9C-101B-9397-08002B2CF9AE}" pid="3" name="TitusGUID">
    <vt:lpwstr>a65ce53d-200c-4236-9407-35b44b894041</vt:lpwstr>
  </property>
  <property fmtid="{D5CDD505-2E9C-101B-9397-08002B2CF9AE}" pid="4" name="AonClassification">
    <vt:lpwstr>ADC_class_200</vt:lpwstr>
  </property>
  <property fmtid="{D5CDD505-2E9C-101B-9397-08002B2CF9AE}" pid="5" name="MSIP_Label_9043f10a-881e-4653-a55e-02ca2cc829dc_Enabled">
    <vt:lpwstr>true</vt:lpwstr>
  </property>
  <property fmtid="{D5CDD505-2E9C-101B-9397-08002B2CF9AE}" pid="6" name="MSIP_Label_9043f10a-881e-4653-a55e-02ca2cc829dc_SetDate">
    <vt:lpwstr>2023-11-22T09:22:55Z</vt:lpwstr>
  </property>
  <property fmtid="{D5CDD505-2E9C-101B-9397-08002B2CF9AE}" pid="7" name="MSIP_Label_9043f10a-881e-4653-a55e-02ca2cc829dc_Method">
    <vt:lpwstr>Standard</vt:lpwstr>
  </property>
  <property fmtid="{D5CDD505-2E9C-101B-9397-08002B2CF9AE}" pid="8" name="MSIP_Label_9043f10a-881e-4653-a55e-02ca2cc829dc_Name">
    <vt:lpwstr>ADC_class_200</vt:lpwstr>
  </property>
  <property fmtid="{D5CDD505-2E9C-101B-9397-08002B2CF9AE}" pid="9" name="MSIP_Label_9043f10a-881e-4653-a55e-02ca2cc829dc_SiteId">
    <vt:lpwstr>94cfddbc-0627-494a-ad7a-29aea3aea832</vt:lpwstr>
  </property>
  <property fmtid="{D5CDD505-2E9C-101B-9397-08002B2CF9AE}" pid="10" name="MSIP_Label_9043f10a-881e-4653-a55e-02ca2cc829dc_ActionId">
    <vt:lpwstr>1dee34dc-3193-467d-a01f-59efe5a1abc6</vt:lpwstr>
  </property>
  <property fmtid="{D5CDD505-2E9C-101B-9397-08002B2CF9AE}" pid="11" name="MSIP_Label_9043f10a-881e-4653-a55e-02ca2cc829dc_ContentBits">
    <vt:lpwstr>0</vt:lpwstr>
  </property>
</Properties>
</file>